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6" r:id="rId2"/>
    <p:sldId id="297" r:id="rId3"/>
    <p:sldId id="334" r:id="rId4"/>
    <p:sldId id="349" r:id="rId5"/>
    <p:sldId id="333" r:id="rId6"/>
    <p:sldId id="335" r:id="rId7"/>
    <p:sldId id="336" r:id="rId8"/>
    <p:sldId id="337" r:id="rId9"/>
    <p:sldId id="344" r:id="rId10"/>
    <p:sldId id="338" r:id="rId11"/>
    <p:sldId id="339" r:id="rId12"/>
    <p:sldId id="340" r:id="rId13"/>
    <p:sldId id="341" r:id="rId14"/>
    <p:sldId id="342" r:id="rId15"/>
    <p:sldId id="343" r:id="rId16"/>
    <p:sldId id="345" r:id="rId17"/>
    <p:sldId id="346" r:id="rId18"/>
    <p:sldId id="348" r:id="rId19"/>
    <p:sldId id="347" r:id="rId20"/>
    <p:sldId id="300" r:id="rId21"/>
    <p:sldId id="299" r:id="rId22"/>
    <p:sldId id="302" r:id="rId23"/>
    <p:sldId id="351" r:id="rId24"/>
    <p:sldId id="352" r:id="rId25"/>
    <p:sldId id="312" r:id="rId26"/>
    <p:sldId id="354" r:id="rId27"/>
    <p:sldId id="311" r:id="rId28"/>
    <p:sldId id="355" r:id="rId29"/>
    <p:sldId id="313" r:id="rId30"/>
    <p:sldId id="356" r:id="rId31"/>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bg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bg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bg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bg1"/>
        </a:solidFill>
        <a:latin typeface="Arial" panose="020B0604020202020204" pitchFamily="34" charset="0"/>
        <a:ea typeface="+mn-ea"/>
        <a:cs typeface="+mn-cs"/>
      </a:defRPr>
    </a:lvl5pPr>
    <a:lvl6pPr marL="2286000" algn="l" defTabSz="914400" rtl="0" eaLnBrk="1" latinLnBrk="0" hangingPunct="1">
      <a:defRPr kern="1200">
        <a:solidFill>
          <a:schemeClr val="bg1"/>
        </a:solidFill>
        <a:latin typeface="Arial" panose="020B0604020202020204" pitchFamily="34" charset="0"/>
        <a:ea typeface="+mn-ea"/>
        <a:cs typeface="+mn-cs"/>
      </a:defRPr>
    </a:lvl6pPr>
    <a:lvl7pPr marL="2743200" algn="l" defTabSz="914400" rtl="0" eaLnBrk="1" latinLnBrk="0" hangingPunct="1">
      <a:defRPr kern="1200">
        <a:solidFill>
          <a:schemeClr val="bg1"/>
        </a:solidFill>
        <a:latin typeface="Arial" panose="020B0604020202020204" pitchFamily="34" charset="0"/>
        <a:ea typeface="+mn-ea"/>
        <a:cs typeface="+mn-cs"/>
      </a:defRPr>
    </a:lvl7pPr>
    <a:lvl8pPr marL="3200400" algn="l" defTabSz="914400" rtl="0" eaLnBrk="1" latinLnBrk="0" hangingPunct="1">
      <a:defRPr kern="1200">
        <a:solidFill>
          <a:schemeClr val="bg1"/>
        </a:solidFill>
        <a:latin typeface="Arial" panose="020B0604020202020204" pitchFamily="34" charset="0"/>
        <a:ea typeface="+mn-ea"/>
        <a:cs typeface="+mn-cs"/>
      </a:defRPr>
    </a:lvl8pPr>
    <a:lvl9pPr marL="3657600" algn="l" defTabSz="914400" rtl="0" eaLnBrk="1" latinLnBrk="0" hangingPunct="1">
      <a:defRPr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0066"/>
    <a:srgbClr val="FFFF00"/>
    <a:srgbClr val="00CC99"/>
    <a:srgbClr val="00CCFF"/>
    <a:srgbClr val="00FFFF"/>
    <a:srgbClr val="FF66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86690" autoAdjust="0"/>
  </p:normalViewPr>
  <p:slideViewPr>
    <p:cSldViewPr>
      <p:cViewPr varScale="1">
        <p:scale>
          <a:sx n="111" d="100"/>
          <a:sy n="111" d="100"/>
        </p:scale>
        <p:origin x="1566" y="102"/>
      </p:cViewPr>
      <p:guideLst>
        <p:guide orient="horz" pos="206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410C7CF-F0A8-4431-A417-3A8ACA025D2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defRPr>
            </a:lvl1pPr>
          </a:lstStyle>
          <a:p>
            <a:pPr>
              <a:defRPr/>
            </a:pPr>
            <a:endParaRPr lang="de-DE"/>
          </a:p>
        </p:txBody>
      </p:sp>
      <p:sp>
        <p:nvSpPr>
          <p:cNvPr id="20483" name="Rectangle 3">
            <a:extLst>
              <a:ext uri="{FF2B5EF4-FFF2-40B4-BE49-F238E27FC236}">
                <a16:creationId xmlns:a16="http://schemas.microsoft.com/office/drawing/2014/main" id="{D059E66D-8CE0-4A56-A3BB-8B7B87B01A1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defRPr>
            </a:lvl1pPr>
          </a:lstStyle>
          <a:p>
            <a:pPr>
              <a:defRPr/>
            </a:pPr>
            <a:endParaRPr lang="de-DE"/>
          </a:p>
        </p:txBody>
      </p:sp>
      <p:sp>
        <p:nvSpPr>
          <p:cNvPr id="20484" name="Rectangle 4">
            <a:extLst>
              <a:ext uri="{FF2B5EF4-FFF2-40B4-BE49-F238E27FC236}">
                <a16:creationId xmlns:a16="http://schemas.microsoft.com/office/drawing/2014/main" id="{A7A58BE9-1F3E-4EDA-8C69-9D0084F537B8}"/>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defRPr>
            </a:lvl1pPr>
          </a:lstStyle>
          <a:p>
            <a:pPr>
              <a:defRPr/>
            </a:pPr>
            <a:endParaRPr lang="de-DE"/>
          </a:p>
        </p:txBody>
      </p:sp>
      <p:sp>
        <p:nvSpPr>
          <p:cNvPr id="20485" name="Rectangle 5">
            <a:extLst>
              <a:ext uri="{FF2B5EF4-FFF2-40B4-BE49-F238E27FC236}">
                <a16:creationId xmlns:a16="http://schemas.microsoft.com/office/drawing/2014/main" id="{C46EAC6F-7E79-43B1-8631-62F15DEDF426}"/>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Times New Roman" panose="02020603050405020304" pitchFamily="18" charset="0"/>
              </a:defRPr>
            </a:lvl1pPr>
          </a:lstStyle>
          <a:p>
            <a:pPr>
              <a:defRPr/>
            </a:pPr>
            <a:fld id="{CEBF97F3-F841-4F46-A5C7-573E0944E336}"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7A9974D-0388-4340-A8EC-1BE52854D0F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defRPr>
            </a:lvl1pPr>
          </a:lstStyle>
          <a:p>
            <a:pPr>
              <a:defRPr/>
            </a:pPr>
            <a:endParaRPr lang="de-DE"/>
          </a:p>
        </p:txBody>
      </p:sp>
      <p:sp>
        <p:nvSpPr>
          <p:cNvPr id="6147" name="Rectangle 3">
            <a:extLst>
              <a:ext uri="{FF2B5EF4-FFF2-40B4-BE49-F238E27FC236}">
                <a16:creationId xmlns:a16="http://schemas.microsoft.com/office/drawing/2014/main" id="{26E68771-2910-4755-93FC-47597FA75F9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defRPr>
            </a:lvl1pPr>
          </a:lstStyle>
          <a:p>
            <a:pPr>
              <a:defRPr/>
            </a:pPr>
            <a:endParaRPr lang="de-DE"/>
          </a:p>
        </p:txBody>
      </p:sp>
      <p:sp>
        <p:nvSpPr>
          <p:cNvPr id="15364" name="Rectangle 4">
            <a:extLst>
              <a:ext uri="{FF2B5EF4-FFF2-40B4-BE49-F238E27FC236}">
                <a16:creationId xmlns:a16="http://schemas.microsoft.com/office/drawing/2014/main" id="{DD27ECD4-5BDA-412E-B689-AB7A35BCA38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0F732D29-EF21-48EF-8B65-6D9D0532F81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150" name="Rectangle 6">
            <a:extLst>
              <a:ext uri="{FF2B5EF4-FFF2-40B4-BE49-F238E27FC236}">
                <a16:creationId xmlns:a16="http://schemas.microsoft.com/office/drawing/2014/main" id="{15D3DDA2-9124-41AF-877A-B045AC49C41A}"/>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defRPr>
            </a:lvl1pPr>
          </a:lstStyle>
          <a:p>
            <a:pPr>
              <a:defRPr/>
            </a:pPr>
            <a:endParaRPr lang="de-DE"/>
          </a:p>
        </p:txBody>
      </p:sp>
      <p:sp>
        <p:nvSpPr>
          <p:cNvPr id="6151" name="Rectangle 7">
            <a:extLst>
              <a:ext uri="{FF2B5EF4-FFF2-40B4-BE49-F238E27FC236}">
                <a16:creationId xmlns:a16="http://schemas.microsoft.com/office/drawing/2014/main" id="{45C536C3-D7C1-425A-9790-3D2CABBDEC6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Times New Roman" panose="02020603050405020304" pitchFamily="18" charset="0"/>
              </a:defRPr>
            </a:lvl1pPr>
          </a:lstStyle>
          <a:p>
            <a:pPr>
              <a:defRPr/>
            </a:pPr>
            <a:fld id="{905F3BC3-093E-46FF-B2DA-49CD01A60106}"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FC4B740-CD3D-47FC-A467-27C7DCF19723}"/>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A810FFE3-115A-451F-B72E-E044C65C31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Vgl. Seite 120 ff</a:t>
            </a:r>
          </a:p>
          <a:p>
            <a:r>
              <a:rPr lang="de-DE" altLang="de-DE"/>
              <a:t>Es werden drei Wurfprinzipien vorgestellt. Sie sollen erklären wie Würfe aus mechanischer Sicht zustande kommen.</a:t>
            </a:r>
          </a:p>
          <a:p>
            <a:r>
              <a:rPr lang="de-DE" altLang="de-DE"/>
              <a:t>Die meisten sportlichen Würfe sind noch weitaus komplexer als diese Modellwürfe!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F35EEB1-EBF8-4ED6-AF9D-F0AD03277643}"/>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A771B34A-44F5-4B53-999E-B9AC4A4518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Wichtig hierbei ist auch noch die Auftriebskraft vgl. Skriptum 4.3.6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B683374-849F-4462-AF50-B8EB41BE1B4C}"/>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B83ECEA1-D44B-417A-976B-BD0BCCC6F5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D9B878A-E757-4A35-BF3C-91F01F1F7FE4}"/>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A40098F9-EADE-4298-B52B-8090B8F72A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Noch nicht ganz geklärt ist die Frage, ob bei einem länglichen Wurfobjekt (Speer)  bei einem kleinen negativen Angriffswinkel nicht eine zusätzliche Auftriebskraft erfährt, die zu einer Anhebung der Flugbahn führt.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956824D-BE3A-460E-ACE5-3F299429FD94}"/>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88DDFE83-974F-46CD-9A5B-EAC4D3BECF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Spielraum bei senkrechtem Eintritt:</a:t>
            </a:r>
          </a:p>
          <a:p>
            <a:r>
              <a:rPr lang="de-DE" altLang="de-DE"/>
              <a:t>Durchmesser Ring (45,72 cm) – Durchmesser Ball (24,13 cm) = 21,59 cm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41BC446-A385-4A98-A82D-0E6622FD9849}"/>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2B7F0EBF-7DB7-4DEF-AC34-2CC3A0E13E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B3F5182-4B9B-464B-B32F-B9E7B6881A47}"/>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519C743-A146-41FF-B04D-CBCF673261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a:extLst>
              <a:ext uri="{FF2B5EF4-FFF2-40B4-BE49-F238E27FC236}">
                <a16:creationId xmlns:a16="http://schemas.microsoft.com/office/drawing/2014/main" id="{4878B8F7-6EE1-4B89-B0E9-1F51F1D3050E}"/>
              </a:ext>
            </a:extLst>
          </p:cNvPr>
          <p:cNvSpPr>
            <a:spLocks noGrp="1" noRot="1" noChangeAspect="1" noChangeArrowheads="1" noTextEdit="1"/>
          </p:cNvSpPr>
          <p:nvPr>
            <p:ph type="sldImg"/>
          </p:nvPr>
        </p:nvSpPr>
        <p:spPr>
          <a:ln/>
        </p:spPr>
      </p:sp>
      <p:sp>
        <p:nvSpPr>
          <p:cNvPr id="54275" name="Notizenplatzhalter 2">
            <a:extLst>
              <a:ext uri="{FF2B5EF4-FFF2-40B4-BE49-F238E27FC236}">
                <a16:creationId xmlns:a16="http://schemas.microsoft.com/office/drawing/2014/main" id="{30869722-6231-49B7-B2F8-670E21BF04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54276" name="Foliennummernplatzhalter 3">
            <a:extLst>
              <a:ext uri="{FF2B5EF4-FFF2-40B4-BE49-F238E27FC236}">
                <a16:creationId xmlns:a16="http://schemas.microsoft.com/office/drawing/2014/main" id="{531FDA92-096D-4C8F-AFF6-826D505014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C1BCF11A-DE0B-44C7-B16D-1A5E9E4F7601}" type="slidenum">
              <a:rPr lang="de-DE" altLang="de-DE" smtClean="0">
                <a:solidFill>
                  <a:schemeClr val="tx1"/>
                </a:solidFill>
                <a:latin typeface="Times New Roman" panose="02020603050405020304" pitchFamily="18" charset="0"/>
              </a:rPr>
              <a:pPr/>
              <a:t>21</a:t>
            </a:fld>
            <a:endParaRPr lang="de-DE" altLang="de-DE">
              <a:solidFill>
                <a:schemeClr val="tx1"/>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a:extLst>
              <a:ext uri="{FF2B5EF4-FFF2-40B4-BE49-F238E27FC236}">
                <a16:creationId xmlns:a16="http://schemas.microsoft.com/office/drawing/2014/main" id="{750584B2-76CC-4B00-BB14-8C65FD45FE3B}"/>
              </a:ext>
            </a:extLst>
          </p:cNvPr>
          <p:cNvSpPr>
            <a:spLocks noGrp="1" noRot="1" noChangeAspect="1" noChangeArrowheads="1" noTextEdit="1"/>
          </p:cNvSpPr>
          <p:nvPr>
            <p:ph type="sldImg"/>
          </p:nvPr>
        </p:nvSpPr>
        <p:spPr>
          <a:ln/>
        </p:spPr>
      </p:sp>
      <p:sp>
        <p:nvSpPr>
          <p:cNvPr id="56323" name="Notizenplatzhalter 2">
            <a:extLst>
              <a:ext uri="{FF2B5EF4-FFF2-40B4-BE49-F238E27FC236}">
                <a16:creationId xmlns:a16="http://schemas.microsoft.com/office/drawing/2014/main" id="{678FB0D0-74BC-4B46-B9F7-EE868CFE5D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56324" name="Foliennummernplatzhalter 3">
            <a:extLst>
              <a:ext uri="{FF2B5EF4-FFF2-40B4-BE49-F238E27FC236}">
                <a16:creationId xmlns:a16="http://schemas.microsoft.com/office/drawing/2014/main" id="{FA8405D3-3875-4C53-B9B4-3608B54F6B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6E9448E3-1227-4989-B184-B6CE31343BF7}" type="slidenum">
              <a:rPr lang="de-DE" altLang="de-DE" smtClean="0">
                <a:solidFill>
                  <a:schemeClr val="tx1"/>
                </a:solidFill>
                <a:latin typeface="Times New Roman" panose="02020603050405020304" pitchFamily="18" charset="0"/>
              </a:rPr>
              <a:pPr/>
              <a:t>22</a:t>
            </a:fld>
            <a:endParaRPr lang="de-DE" altLang="de-DE">
              <a:solidFill>
                <a:schemeClr val="tx1"/>
              </a:solidFill>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51E61CA-BF05-4B55-AF12-BAE47F9CBF71}"/>
              </a:ext>
            </a:extLst>
          </p:cNvPr>
          <p:cNvSpPr>
            <a:spLocks noGrp="1" noRot="1" noChangeAspect="1" noChangeArrowheads="1" noTextEdit="1"/>
          </p:cNvSpPr>
          <p:nvPr>
            <p:ph type="sldImg"/>
          </p:nvPr>
        </p:nvSpPr>
        <p:spPr>
          <a:xfrm>
            <a:off x="1144588" y="695325"/>
            <a:ext cx="4570412"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3">
            <a:extLst>
              <a:ext uri="{FF2B5EF4-FFF2-40B4-BE49-F238E27FC236}">
                <a16:creationId xmlns:a16="http://schemas.microsoft.com/office/drawing/2014/main" id="{E82887DF-7590-4C5C-A7A4-6F119267F05D}"/>
              </a:ext>
            </a:extLst>
          </p:cNvPr>
          <p:cNvSpPr>
            <a:spLocks noGrp="1" noChangeArrowheads="1"/>
          </p:cNvSpPr>
          <p:nvPr>
            <p:ph type="body" idx="1"/>
          </p:nvPr>
        </p:nvSpPr>
        <p:spPr>
          <a:xfrm>
            <a:off x="685800" y="4343400"/>
            <a:ext cx="5486400" cy="4037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746490E-DF26-48E5-8C28-98E9CAD8012A}"/>
              </a:ext>
            </a:extLst>
          </p:cNvPr>
          <p:cNvSpPr>
            <a:spLocks noGrp="1" noRot="1" noChangeAspect="1" noChangeArrowheads="1" noTextEdit="1"/>
          </p:cNvSpPr>
          <p:nvPr>
            <p:ph type="sldImg"/>
          </p:nvPr>
        </p:nvSpPr>
        <p:spPr>
          <a:xfrm>
            <a:off x="1144588" y="695325"/>
            <a:ext cx="4570412"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3">
            <a:extLst>
              <a:ext uri="{FF2B5EF4-FFF2-40B4-BE49-F238E27FC236}">
                <a16:creationId xmlns:a16="http://schemas.microsoft.com/office/drawing/2014/main" id="{241D8DDD-8CE3-4493-9FFA-FDCC6F930779}"/>
              </a:ext>
            </a:extLst>
          </p:cNvPr>
          <p:cNvSpPr>
            <a:spLocks noGrp="1" noChangeArrowheads="1"/>
          </p:cNvSpPr>
          <p:nvPr>
            <p:ph type="body" idx="1"/>
          </p:nvPr>
        </p:nvSpPr>
        <p:spPr>
          <a:xfrm>
            <a:off x="685800" y="4343400"/>
            <a:ext cx="5486400" cy="4037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a:extLst>
              <a:ext uri="{FF2B5EF4-FFF2-40B4-BE49-F238E27FC236}">
                <a16:creationId xmlns:a16="http://schemas.microsoft.com/office/drawing/2014/main" id="{34A5205D-1385-447D-A2D8-CBEA88362048}"/>
              </a:ext>
            </a:extLst>
          </p:cNvPr>
          <p:cNvSpPr>
            <a:spLocks noGrp="1" noRot="1" noChangeAspect="1" noChangeArrowheads="1" noTextEdit="1"/>
          </p:cNvSpPr>
          <p:nvPr>
            <p:ph type="sldImg"/>
          </p:nvPr>
        </p:nvSpPr>
        <p:spPr>
          <a:ln/>
        </p:spPr>
      </p:sp>
      <p:sp>
        <p:nvSpPr>
          <p:cNvPr id="22531" name="Notizenplatzhalter 2">
            <a:extLst>
              <a:ext uri="{FF2B5EF4-FFF2-40B4-BE49-F238E27FC236}">
                <a16:creationId xmlns:a16="http://schemas.microsoft.com/office/drawing/2014/main" id="{09F40F83-A832-413C-BE52-8B1961CCCB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2532" name="Foliennummernplatzhalter 3">
            <a:extLst>
              <a:ext uri="{FF2B5EF4-FFF2-40B4-BE49-F238E27FC236}">
                <a16:creationId xmlns:a16="http://schemas.microsoft.com/office/drawing/2014/main" id="{AD9FD5BF-0403-43AF-B347-AFD3E0B13C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4DE514C9-894C-4A66-9868-B0DB67AD94DA}" type="slidenum">
              <a:rPr lang="de-DE" altLang="de-DE" smtClean="0">
                <a:solidFill>
                  <a:schemeClr val="tx1"/>
                </a:solidFill>
                <a:latin typeface="Times New Roman" panose="02020603050405020304" pitchFamily="18" charset="0"/>
              </a:rPr>
              <a:pPr/>
              <a:t>4</a:t>
            </a:fld>
            <a:endParaRPr lang="de-DE" altLang="de-DE">
              <a:solidFill>
                <a:schemeClr val="tx1"/>
              </a:solidFill>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a:extLst>
              <a:ext uri="{FF2B5EF4-FFF2-40B4-BE49-F238E27FC236}">
                <a16:creationId xmlns:a16="http://schemas.microsoft.com/office/drawing/2014/main" id="{DDE56EFF-CB65-41C9-89AF-F636FC83B144}"/>
              </a:ext>
            </a:extLst>
          </p:cNvPr>
          <p:cNvSpPr>
            <a:spLocks noGrp="1" noRot="1" noChangeAspect="1" noChangeArrowheads="1" noTextEdit="1"/>
          </p:cNvSpPr>
          <p:nvPr>
            <p:ph type="sldImg"/>
          </p:nvPr>
        </p:nvSpPr>
        <p:spPr>
          <a:ln/>
        </p:spPr>
      </p:sp>
      <p:sp>
        <p:nvSpPr>
          <p:cNvPr id="67587" name="Notizenplatzhalter 2">
            <a:extLst>
              <a:ext uri="{FF2B5EF4-FFF2-40B4-BE49-F238E27FC236}">
                <a16:creationId xmlns:a16="http://schemas.microsoft.com/office/drawing/2014/main" id="{26695974-9412-422D-9D72-F25592817F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67588" name="Foliennummernplatzhalter 3">
            <a:extLst>
              <a:ext uri="{FF2B5EF4-FFF2-40B4-BE49-F238E27FC236}">
                <a16:creationId xmlns:a16="http://schemas.microsoft.com/office/drawing/2014/main" id="{AD08F077-38FC-4299-84B4-30097EC2EE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2D47BB04-96B1-4740-9E0F-BB0E34259A7C}" type="slidenum">
              <a:rPr lang="de-DE" altLang="de-DE" smtClean="0">
                <a:solidFill>
                  <a:schemeClr val="tx1"/>
                </a:solidFill>
                <a:latin typeface="Times New Roman" panose="02020603050405020304" pitchFamily="18" charset="0"/>
              </a:rPr>
              <a:pPr/>
              <a:t>30</a:t>
            </a:fld>
            <a:endParaRPr lang="de-DE" altLang="de-DE">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5785459-FE89-4082-B4AE-35C02F947D2B}"/>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6A8EFED6-8583-4123-B637-C2D225A30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Inzwischen durch mathematische Modelle belegt!</a:t>
            </a:r>
          </a:p>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1ECF332-DD36-459B-8641-E96D4B023FD8}"/>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7C90162B-C6D6-439C-83F7-177B245F13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Weitere Möglichkeit: Messung mit Hilfe eines Wurfschlittens (vgl. Seite 127)</a:t>
            </a:r>
          </a:p>
          <a:p>
            <a:r>
              <a:rPr lang="de-DE" altLang="de-DE"/>
              <a:t>Wurfweite Kurve 1: ca. 40m; Wurfweite Kurve 2: ca. 70m</a:t>
            </a:r>
          </a:p>
          <a:p>
            <a:r>
              <a:rPr lang="de-DE" altLang="de-DE"/>
              <a:t>Die Pfeile markieren den Stemmbeineinsatz</a:t>
            </a:r>
          </a:p>
          <a:p>
            <a:r>
              <a:rPr lang="de-DE" altLang="de-DE"/>
              <a:t>Diese Charakteristik wird dadurch erreicht, dass gute Werfer den Beginn des Vorpeitschens von Oberarm, Unterarm und Hand verzögern.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F89AAA5-EB8E-48C3-A338-CC9DA6F6B549}"/>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369D1EC8-B322-4316-BFEB-8313CE5F24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Versuch zeigen (Fadenpendel; rotierende Scheibe)</a:t>
            </a:r>
          </a:p>
          <a:p>
            <a:r>
              <a:rPr lang="de-DE" altLang="de-DE"/>
              <a:t>Zentripetalkraft wird dadurch aufgebracht, dass sich Hammerwerfer nach hinten legt.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96111CC-BD14-4B27-B35A-A47F47357F19}"/>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E1C83C9D-E92F-400A-9DC1-825EFBC757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Führungswinkel (hier zwischen rotem und schwarzem Vektor)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25BE250-79BF-449B-808F-CC1AB1E2609E}"/>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941CAD35-A326-4CC8-94B6-73E4F41EDD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Zu a) Auf einer drehenden Scheibe haben weiter außen liegende Punkte eine größere Geschwindigkeit</a:t>
            </a:r>
          </a:p>
          <a:p>
            <a:r>
              <a:rPr lang="de-DE" altLang="de-DE"/>
              <a:t>Zu b) Wird durch mehrmaliges Drehen leicht erreicht! Dies macht allerdings nur dann Sinn, wenn dabei weiter (tangential) beschleunigt werden kann! (Vgl Diskuswurf S.115)</a:t>
            </a:r>
          </a:p>
          <a:p>
            <a:r>
              <a:rPr lang="de-DE" altLang="de-DE"/>
              <a:t>Zu c) Führungswinkel vgl. Seite 114: wird im Wurf dadurch realisiert, dass die Schuler immer etwas vorausgedreht wird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28C2CCF-3E00-48E3-85CB-5DA83463B7B9}"/>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37C7355E-A6F0-4D00-B783-D137EC0377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Horizontal eine gleichförmige (unbeschleunigte!) Bewegung</a:t>
            </a:r>
          </a:p>
          <a:p>
            <a:r>
              <a:rPr lang="de-DE" altLang="de-DE"/>
              <a:t>Vertikal der freie Fall (beschleunigt Bewegung durch Erdanziehung)</a:t>
            </a:r>
          </a:p>
          <a:p>
            <a:endParaRPr lang="de-DE" altLang="de-DE"/>
          </a:p>
          <a:p>
            <a:r>
              <a:rPr lang="de-DE" altLang="de-DE"/>
              <a:t>Evtl. Versuch mit Dartscheibe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98C9118-DA1C-4D24-B0C4-4E759B12482F}"/>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7675EC6E-E993-4632-89DE-62B8ED2024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WICHTIG: Abb. gilt nur für Würfe (ohne Drall) bei denen es auf die maximale Wurfweite ankommt! </a:t>
            </a:r>
          </a:p>
          <a:p>
            <a:r>
              <a:rPr lang="de-DE" altLang="de-DE"/>
              <a:t>Generell kommt es darauf an was ich mit meinem Wurf bezwecken möchte!</a:t>
            </a:r>
          </a:p>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5">
            <a:extLst>
              <a:ext uri="{FF2B5EF4-FFF2-40B4-BE49-F238E27FC236}">
                <a16:creationId xmlns:a16="http://schemas.microsoft.com/office/drawing/2014/main" id="{3DB7ADDC-D309-483D-8773-9F5DE2187A0E}"/>
              </a:ext>
            </a:extLst>
          </p:cNvPr>
          <p:cNvSpPr>
            <a:spLocks noGrp="1" noChangeArrowheads="1"/>
          </p:cNvSpPr>
          <p:nvPr>
            <p:ph type="ftr" sz="quarter" idx="10"/>
          </p:nvPr>
        </p:nvSpPr>
        <p:spPr/>
        <p:txBody>
          <a:bodyPr/>
          <a:lstStyle>
            <a:lvl1pPr>
              <a:defRPr/>
            </a:lvl1pPr>
          </a:lstStyle>
          <a:p>
            <a:pPr>
              <a:defRPr/>
            </a:pPr>
            <a:endParaRPr lang="de-DE" altLang="de-DE"/>
          </a:p>
        </p:txBody>
      </p:sp>
      <p:sp>
        <p:nvSpPr>
          <p:cNvPr id="5" name="Rectangle 6">
            <a:extLst>
              <a:ext uri="{FF2B5EF4-FFF2-40B4-BE49-F238E27FC236}">
                <a16:creationId xmlns:a16="http://schemas.microsoft.com/office/drawing/2014/main" id="{64AF63B3-751A-436B-A465-8182F6920032}"/>
              </a:ext>
            </a:extLst>
          </p:cNvPr>
          <p:cNvSpPr>
            <a:spLocks noGrp="1" noChangeArrowheads="1"/>
          </p:cNvSpPr>
          <p:nvPr>
            <p:ph type="sldNum" sz="quarter" idx="11"/>
          </p:nvPr>
        </p:nvSpPr>
        <p:spPr/>
        <p:txBody>
          <a:bodyPr/>
          <a:lstStyle>
            <a:lvl1pPr>
              <a:defRPr/>
            </a:lvl1pPr>
          </a:lstStyle>
          <a:p>
            <a:pPr>
              <a:defRPr/>
            </a:pPr>
            <a:fld id="{E1FA5AFF-36D8-4AEC-95BE-7C17D6D83081}" type="slidenum">
              <a:rPr lang="de-DE" altLang="de-DE"/>
              <a:pPr>
                <a:defRPr/>
              </a:pPr>
              <a:t>‹Nr.›</a:t>
            </a:fld>
            <a:endParaRPr lang="de-DE" altLang="de-DE"/>
          </a:p>
        </p:txBody>
      </p:sp>
    </p:spTree>
    <p:extLst>
      <p:ext uri="{BB962C8B-B14F-4D97-AF65-F5344CB8AC3E}">
        <p14:creationId xmlns:p14="http://schemas.microsoft.com/office/powerpoint/2010/main" val="36115736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3ACE0F2D-63BB-4A5E-9401-58E2176027B3}"/>
              </a:ext>
            </a:extLst>
          </p:cNvPr>
          <p:cNvSpPr>
            <a:spLocks noGrp="1" noChangeArrowheads="1"/>
          </p:cNvSpPr>
          <p:nvPr>
            <p:ph type="ftr" sz="quarter" idx="10"/>
          </p:nvPr>
        </p:nvSpPr>
        <p:spPr/>
        <p:txBody>
          <a:bodyPr/>
          <a:lstStyle>
            <a:lvl1pPr>
              <a:defRPr/>
            </a:lvl1pPr>
          </a:lstStyle>
          <a:p>
            <a:pPr>
              <a:defRPr/>
            </a:pPr>
            <a:endParaRPr lang="de-DE" altLang="de-DE"/>
          </a:p>
        </p:txBody>
      </p:sp>
      <p:sp>
        <p:nvSpPr>
          <p:cNvPr id="5" name="Rectangle 6">
            <a:extLst>
              <a:ext uri="{FF2B5EF4-FFF2-40B4-BE49-F238E27FC236}">
                <a16:creationId xmlns:a16="http://schemas.microsoft.com/office/drawing/2014/main" id="{32823680-CECC-4A8A-86C0-0A68E34D5C86}"/>
              </a:ext>
            </a:extLst>
          </p:cNvPr>
          <p:cNvSpPr>
            <a:spLocks noGrp="1" noChangeArrowheads="1"/>
          </p:cNvSpPr>
          <p:nvPr>
            <p:ph type="sldNum" sz="quarter" idx="11"/>
          </p:nvPr>
        </p:nvSpPr>
        <p:spPr/>
        <p:txBody>
          <a:bodyPr/>
          <a:lstStyle>
            <a:lvl1pPr>
              <a:defRPr/>
            </a:lvl1pPr>
          </a:lstStyle>
          <a:p>
            <a:pPr>
              <a:defRPr/>
            </a:pPr>
            <a:fld id="{21515D5D-76E0-4B11-B0BF-78B53495814A}" type="slidenum">
              <a:rPr lang="de-DE" altLang="de-DE"/>
              <a:pPr>
                <a:defRPr/>
              </a:pPr>
              <a:t>‹Nr.›</a:t>
            </a:fld>
            <a:endParaRPr lang="de-DE" altLang="de-DE"/>
          </a:p>
        </p:txBody>
      </p:sp>
    </p:spTree>
    <p:extLst>
      <p:ext uri="{BB962C8B-B14F-4D97-AF65-F5344CB8AC3E}">
        <p14:creationId xmlns:p14="http://schemas.microsoft.com/office/powerpoint/2010/main" val="239990060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66C1A7D8-4D72-461F-BD59-B18DB28A7F20}"/>
              </a:ext>
            </a:extLst>
          </p:cNvPr>
          <p:cNvSpPr>
            <a:spLocks noGrp="1" noChangeArrowheads="1"/>
          </p:cNvSpPr>
          <p:nvPr>
            <p:ph type="ftr" sz="quarter" idx="10"/>
          </p:nvPr>
        </p:nvSpPr>
        <p:spPr/>
        <p:txBody>
          <a:bodyPr/>
          <a:lstStyle>
            <a:lvl1pPr>
              <a:defRPr/>
            </a:lvl1pPr>
          </a:lstStyle>
          <a:p>
            <a:pPr>
              <a:defRPr/>
            </a:pPr>
            <a:endParaRPr lang="de-DE" altLang="de-DE"/>
          </a:p>
        </p:txBody>
      </p:sp>
      <p:sp>
        <p:nvSpPr>
          <p:cNvPr id="5" name="Rectangle 6">
            <a:extLst>
              <a:ext uri="{FF2B5EF4-FFF2-40B4-BE49-F238E27FC236}">
                <a16:creationId xmlns:a16="http://schemas.microsoft.com/office/drawing/2014/main" id="{EB19D190-1768-42BC-ACDD-A78717230C90}"/>
              </a:ext>
            </a:extLst>
          </p:cNvPr>
          <p:cNvSpPr>
            <a:spLocks noGrp="1" noChangeArrowheads="1"/>
          </p:cNvSpPr>
          <p:nvPr>
            <p:ph type="sldNum" sz="quarter" idx="11"/>
          </p:nvPr>
        </p:nvSpPr>
        <p:spPr/>
        <p:txBody>
          <a:bodyPr/>
          <a:lstStyle>
            <a:lvl1pPr>
              <a:defRPr/>
            </a:lvl1pPr>
          </a:lstStyle>
          <a:p>
            <a:pPr>
              <a:defRPr/>
            </a:pPr>
            <a:fld id="{26E9F1BC-6541-495B-81C0-9A09B20B6177}" type="slidenum">
              <a:rPr lang="de-DE" altLang="de-DE"/>
              <a:pPr>
                <a:defRPr/>
              </a:pPr>
              <a:t>‹Nr.›</a:t>
            </a:fld>
            <a:endParaRPr lang="de-DE" altLang="de-DE"/>
          </a:p>
        </p:txBody>
      </p:sp>
    </p:spTree>
    <p:extLst>
      <p:ext uri="{BB962C8B-B14F-4D97-AF65-F5344CB8AC3E}">
        <p14:creationId xmlns:p14="http://schemas.microsoft.com/office/powerpoint/2010/main" val="86240033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755576" y="548680"/>
            <a:ext cx="7886700" cy="1325563"/>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47AFB8D5-90C3-45D2-9C67-D8E0C4FBFB92}"/>
              </a:ext>
            </a:extLst>
          </p:cNvPr>
          <p:cNvSpPr>
            <a:spLocks noGrp="1"/>
          </p:cNvSpPr>
          <p:nvPr>
            <p:ph type="ftr" sz="quarter" idx="10"/>
          </p:nvPr>
        </p:nvSpPr>
        <p:spPr/>
        <p:txBody>
          <a:bodyPr/>
          <a:lstStyle>
            <a:lvl1pPr>
              <a:defRPr/>
            </a:lvl1pPr>
          </a:lstStyle>
          <a:p>
            <a:pPr>
              <a:defRPr/>
            </a:pPr>
            <a:endParaRPr lang="de-DE" altLang="de-DE"/>
          </a:p>
        </p:txBody>
      </p:sp>
      <p:sp>
        <p:nvSpPr>
          <p:cNvPr id="4" name="Foliennummernplatzhalter 3">
            <a:extLst>
              <a:ext uri="{FF2B5EF4-FFF2-40B4-BE49-F238E27FC236}">
                <a16:creationId xmlns:a16="http://schemas.microsoft.com/office/drawing/2014/main" id="{987753BF-214F-42A8-8E00-FCEBDFC4AC43}"/>
              </a:ext>
            </a:extLst>
          </p:cNvPr>
          <p:cNvSpPr>
            <a:spLocks noGrp="1"/>
          </p:cNvSpPr>
          <p:nvPr>
            <p:ph type="sldNum" sz="quarter" idx="11"/>
          </p:nvPr>
        </p:nvSpPr>
        <p:spPr/>
        <p:txBody>
          <a:bodyPr/>
          <a:lstStyle>
            <a:lvl1pPr>
              <a:defRPr/>
            </a:lvl1pPr>
          </a:lstStyle>
          <a:p>
            <a:pPr>
              <a:defRPr/>
            </a:pPr>
            <a:fld id="{3860C32A-939E-47BE-A0C3-3EBC90AC7FAE}" type="slidenum">
              <a:rPr lang="de-DE" altLang="de-DE"/>
              <a:pPr>
                <a:defRPr/>
              </a:pPr>
              <a:t>‹Nr.›</a:t>
            </a:fld>
            <a:endParaRPr lang="de-DE" altLang="de-DE"/>
          </a:p>
        </p:txBody>
      </p:sp>
    </p:spTree>
    <p:extLst>
      <p:ext uri="{BB962C8B-B14F-4D97-AF65-F5344CB8AC3E}">
        <p14:creationId xmlns:p14="http://schemas.microsoft.com/office/powerpoint/2010/main" val="23956622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a:xfrm>
            <a:off x="0" y="1"/>
            <a:ext cx="9144000" cy="342900"/>
          </a:xfrm>
          <a:prstGeom prst="rect">
            <a:avLst/>
          </a:prstGeom>
          <a:solidFill>
            <a:schemeClr val="accent6">
              <a:lumMod val="75000"/>
            </a:schemeClr>
          </a:solidFill>
        </p:spPr>
        <p:txBody>
          <a:bodyPr/>
          <a:lstStyle>
            <a:lvl1pPr marL="0" indent="0" algn="ctr">
              <a:buNone/>
              <a:defRPr sz="1800" baseline="0">
                <a:solidFill>
                  <a:schemeClr val="bg1"/>
                </a:solidFill>
                <a:latin typeface="+mj-lt"/>
              </a:defRPr>
            </a:lvl1pPr>
          </a:lstStyle>
          <a:p>
            <a:pPr lvl="0"/>
            <a:r>
              <a:rPr lang="de-DE"/>
              <a:t>Textmasterformat bearbeiten</a:t>
            </a:r>
          </a:p>
        </p:txBody>
      </p:sp>
      <p:sp>
        <p:nvSpPr>
          <p:cNvPr id="3" name="Rectangle 5">
            <a:extLst>
              <a:ext uri="{FF2B5EF4-FFF2-40B4-BE49-F238E27FC236}">
                <a16:creationId xmlns:a16="http://schemas.microsoft.com/office/drawing/2014/main" id="{C0D1DAD0-A06E-4BA4-A366-FB0FEB110902}"/>
              </a:ext>
            </a:extLst>
          </p:cNvPr>
          <p:cNvSpPr>
            <a:spLocks noGrp="1" noChangeArrowheads="1"/>
          </p:cNvSpPr>
          <p:nvPr>
            <p:ph type="ftr" sz="quarter" idx="13"/>
          </p:nvPr>
        </p:nvSpPr>
        <p:spPr/>
        <p:txBody>
          <a:bodyPr/>
          <a:lstStyle>
            <a:lvl1pPr>
              <a:defRPr/>
            </a:lvl1pPr>
          </a:lstStyle>
          <a:p>
            <a:pPr>
              <a:defRPr/>
            </a:pPr>
            <a:endParaRPr lang="de-DE" altLang="de-DE"/>
          </a:p>
        </p:txBody>
      </p:sp>
      <p:sp>
        <p:nvSpPr>
          <p:cNvPr id="4" name="Rectangle 6">
            <a:extLst>
              <a:ext uri="{FF2B5EF4-FFF2-40B4-BE49-F238E27FC236}">
                <a16:creationId xmlns:a16="http://schemas.microsoft.com/office/drawing/2014/main" id="{F2A8ACE1-E494-464C-B514-7F459BC1D547}"/>
              </a:ext>
            </a:extLst>
          </p:cNvPr>
          <p:cNvSpPr>
            <a:spLocks noGrp="1" noChangeArrowheads="1"/>
          </p:cNvSpPr>
          <p:nvPr>
            <p:ph type="sldNum" sz="quarter" idx="14"/>
          </p:nvPr>
        </p:nvSpPr>
        <p:spPr/>
        <p:txBody>
          <a:bodyPr/>
          <a:lstStyle>
            <a:lvl1pPr>
              <a:defRPr/>
            </a:lvl1pPr>
          </a:lstStyle>
          <a:p>
            <a:pPr>
              <a:defRPr/>
            </a:pPr>
            <a:fld id="{3F368AF1-80F2-4EEB-829E-7DD062E26BC4}" type="slidenum">
              <a:rPr lang="de-DE" altLang="de-DE"/>
              <a:pPr>
                <a:defRPr/>
              </a:pPr>
              <a:t>‹Nr.›</a:t>
            </a:fld>
            <a:endParaRPr lang="de-DE" altLang="de-DE"/>
          </a:p>
        </p:txBody>
      </p:sp>
    </p:spTree>
    <p:extLst>
      <p:ext uri="{BB962C8B-B14F-4D97-AF65-F5344CB8AC3E}">
        <p14:creationId xmlns:p14="http://schemas.microsoft.com/office/powerpoint/2010/main" val="158863365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CDA3296A-EA70-4544-BA6C-ADACEBAD2DAA}"/>
              </a:ext>
            </a:extLst>
          </p:cNvPr>
          <p:cNvSpPr>
            <a:spLocks noGrp="1" noChangeArrowheads="1"/>
          </p:cNvSpPr>
          <p:nvPr>
            <p:ph type="ftr" sz="quarter" idx="10"/>
          </p:nvPr>
        </p:nvSpPr>
        <p:spPr/>
        <p:txBody>
          <a:bodyPr/>
          <a:lstStyle>
            <a:lvl1pPr>
              <a:defRPr/>
            </a:lvl1pPr>
          </a:lstStyle>
          <a:p>
            <a:pPr>
              <a:defRPr/>
            </a:pPr>
            <a:endParaRPr lang="de-DE" altLang="de-DE"/>
          </a:p>
        </p:txBody>
      </p:sp>
      <p:sp>
        <p:nvSpPr>
          <p:cNvPr id="5" name="Rectangle 6">
            <a:extLst>
              <a:ext uri="{FF2B5EF4-FFF2-40B4-BE49-F238E27FC236}">
                <a16:creationId xmlns:a16="http://schemas.microsoft.com/office/drawing/2014/main" id="{D298BFF0-7ED6-45E8-9390-396A1E1323A0}"/>
              </a:ext>
            </a:extLst>
          </p:cNvPr>
          <p:cNvSpPr>
            <a:spLocks noGrp="1" noChangeArrowheads="1"/>
          </p:cNvSpPr>
          <p:nvPr>
            <p:ph type="sldNum" sz="quarter" idx="11"/>
          </p:nvPr>
        </p:nvSpPr>
        <p:spPr/>
        <p:txBody>
          <a:bodyPr/>
          <a:lstStyle>
            <a:lvl1pPr>
              <a:defRPr/>
            </a:lvl1pPr>
          </a:lstStyle>
          <a:p>
            <a:pPr>
              <a:defRPr/>
            </a:pPr>
            <a:fld id="{BCF54D1B-E0EE-4A37-827F-7430F1CADF3E}" type="slidenum">
              <a:rPr lang="de-DE" altLang="de-DE"/>
              <a:pPr>
                <a:defRPr/>
              </a:pPr>
              <a:t>‹Nr.›</a:t>
            </a:fld>
            <a:endParaRPr lang="de-DE" altLang="de-DE"/>
          </a:p>
        </p:txBody>
      </p:sp>
    </p:spTree>
    <p:extLst>
      <p:ext uri="{BB962C8B-B14F-4D97-AF65-F5344CB8AC3E}">
        <p14:creationId xmlns:p14="http://schemas.microsoft.com/office/powerpoint/2010/main" val="56075383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5">
            <a:extLst>
              <a:ext uri="{FF2B5EF4-FFF2-40B4-BE49-F238E27FC236}">
                <a16:creationId xmlns:a16="http://schemas.microsoft.com/office/drawing/2014/main" id="{3CC9307E-2B78-4882-AE47-B0391D300047}"/>
              </a:ext>
            </a:extLst>
          </p:cNvPr>
          <p:cNvSpPr>
            <a:spLocks noGrp="1" noChangeArrowheads="1"/>
          </p:cNvSpPr>
          <p:nvPr>
            <p:ph type="ftr" sz="quarter" idx="10"/>
          </p:nvPr>
        </p:nvSpPr>
        <p:spPr/>
        <p:txBody>
          <a:bodyPr/>
          <a:lstStyle>
            <a:lvl1pPr>
              <a:defRPr/>
            </a:lvl1pPr>
          </a:lstStyle>
          <a:p>
            <a:pPr>
              <a:defRPr/>
            </a:pPr>
            <a:endParaRPr lang="de-DE" altLang="de-DE"/>
          </a:p>
        </p:txBody>
      </p:sp>
      <p:sp>
        <p:nvSpPr>
          <p:cNvPr id="5" name="Rectangle 6">
            <a:extLst>
              <a:ext uri="{FF2B5EF4-FFF2-40B4-BE49-F238E27FC236}">
                <a16:creationId xmlns:a16="http://schemas.microsoft.com/office/drawing/2014/main" id="{B6819D73-2A9B-436A-8846-14FC19DB9626}"/>
              </a:ext>
            </a:extLst>
          </p:cNvPr>
          <p:cNvSpPr>
            <a:spLocks noGrp="1" noChangeArrowheads="1"/>
          </p:cNvSpPr>
          <p:nvPr>
            <p:ph type="sldNum" sz="quarter" idx="11"/>
          </p:nvPr>
        </p:nvSpPr>
        <p:spPr/>
        <p:txBody>
          <a:bodyPr/>
          <a:lstStyle>
            <a:lvl1pPr>
              <a:defRPr/>
            </a:lvl1pPr>
          </a:lstStyle>
          <a:p>
            <a:pPr>
              <a:defRPr/>
            </a:pPr>
            <a:fld id="{D6B9D8F3-F41E-498A-95B8-4D8515089BB2}" type="slidenum">
              <a:rPr lang="de-DE" altLang="de-DE"/>
              <a:pPr>
                <a:defRPr/>
              </a:pPr>
              <a:t>‹Nr.›</a:t>
            </a:fld>
            <a:endParaRPr lang="de-DE" altLang="de-DE"/>
          </a:p>
        </p:txBody>
      </p:sp>
    </p:spTree>
    <p:extLst>
      <p:ext uri="{BB962C8B-B14F-4D97-AF65-F5344CB8AC3E}">
        <p14:creationId xmlns:p14="http://schemas.microsoft.com/office/powerpoint/2010/main" val="178846970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a:extLst>
              <a:ext uri="{FF2B5EF4-FFF2-40B4-BE49-F238E27FC236}">
                <a16:creationId xmlns:a16="http://schemas.microsoft.com/office/drawing/2014/main" id="{9F9E3EEA-98B9-4F58-B347-1B332A7AA72D}"/>
              </a:ext>
            </a:extLst>
          </p:cNvPr>
          <p:cNvSpPr>
            <a:spLocks noGrp="1" noChangeArrowheads="1"/>
          </p:cNvSpPr>
          <p:nvPr>
            <p:ph type="ftr" sz="quarter" idx="10"/>
          </p:nvPr>
        </p:nvSpPr>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15C4341C-B385-4FB8-916E-79A0350CE9F6}"/>
              </a:ext>
            </a:extLst>
          </p:cNvPr>
          <p:cNvSpPr>
            <a:spLocks noGrp="1" noChangeArrowheads="1"/>
          </p:cNvSpPr>
          <p:nvPr>
            <p:ph type="sldNum" sz="quarter" idx="11"/>
          </p:nvPr>
        </p:nvSpPr>
        <p:spPr/>
        <p:txBody>
          <a:bodyPr/>
          <a:lstStyle>
            <a:lvl1pPr>
              <a:defRPr/>
            </a:lvl1pPr>
          </a:lstStyle>
          <a:p>
            <a:pPr>
              <a:defRPr/>
            </a:pPr>
            <a:fld id="{E912966D-0BCC-4EA0-9168-7C5723F9302B}" type="slidenum">
              <a:rPr lang="de-DE" altLang="de-DE"/>
              <a:pPr>
                <a:defRPr/>
              </a:pPr>
              <a:t>‹Nr.›</a:t>
            </a:fld>
            <a:endParaRPr lang="de-DE" altLang="de-DE"/>
          </a:p>
        </p:txBody>
      </p:sp>
    </p:spTree>
    <p:extLst>
      <p:ext uri="{BB962C8B-B14F-4D97-AF65-F5344CB8AC3E}">
        <p14:creationId xmlns:p14="http://schemas.microsoft.com/office/powerpoint/2010/main" val="379199525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a:extLst>
              <a:ext uri="{FF2B5EF4-FFF2-40B4-BE49-F238E27FC236}">
                <a16:creationId xmlns:a16="http://schemas.microsoft.com/office/drawing/2014/main" id="{18CB2689-EF78-422A-A9F3-56A110D27DCC}"/>
              </a:ext>
            </a:extLst>
          </p:cNvPr>
          <p:cNvSpPr>
            <a:spLocks noGrp="1" noChangeArrowheads="1"/>
          </p:cNvSpPr>
          <p:nvPr>
            <p:ph type="ftr" sz="quarter" idx="10"/>
          </p:nvPr>
        </p:nvSpPr>
        <p:spPr/>
        <p:txBody>
          <a:bodyPr/>
          <a:lstStyle>
            <a:lvl1pPr>
              <a:defRPr/>
            </a:lvl1pPr>
          </a:lstStyle>
          <a:p>
            <a:pPr>
              <a:defRPr/>
            </a:pPr>
            <a:endParaRPr lang="de-DE" altLang="de-DE"/>
          </a:p>
        </p:txBody>
      </p:sp>
      <p:sp>
        <p:nvSpPr>
          <p:cNvPr id="8" name="Rectangle 6">
            <a:extLst>
              <a:ext uri="{FF2B5EF4-FFF2-40B4-BE49-F238E27FC236}">
                <a16:creationId xmlns:a16="http://schemas.microsoft.com/office/drawing/2014/main" id="{6EFA3DDB-5CC3-450E-9E1C-3D18C6C24740}"/>
              </a:ext>
            </a:extLst>
          </p:cNvPr>
          <p:cNvSpPr>
            <a:spLocks noGrp="1" noChangeArrowheads="1"/>
          </p:cNvSpPr>
          <p:nvPr>
            <p:ph type="sldNum" sz="quarter" idx="11"/>
          </p:nvPr>
        </p:nvSpPr>
        <p:spPr/>
        <p:txBody>
          <a:bodyPr/>
          <a:lstStyle>
            <a:lvl1pPr>
              <a:defRPr/>
            </a:lvl1pPr>
          </a:lstStyle>
          <a:p>
            <a:pPr>
              <a:defRPr/>
            </a:pPr>
            <a:fld id="{7D27252E-1240-476D-B2FF-F181433EC281}" type="slidenum">
              <a:rPr lang="de-DE" altLang="de-DE"/>
              <a:pPr>
                <a:defRPr/>
              </a:pPr>
              <a:t>‹Nr.›</a:t>
            </a:fld>
            <a:endParaRPr lang="de-DE" altLang="de-DE"/>
          </a:p>
        </p:txBody>
      </p:sp>
    </p:spTree>
    <p:extLst>
      <p:ext uri="{BB962C8B-B14F-4D97-AF65-F5344CB8AC3E}">
        <p14:creationId xmlns:p14="http://schemas.microsoft.com/office/powerpoint/2010/main" val="97493176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Rectangle 5">
            <a:extLst>
              <a:ext uri="{FF2B5EF4-FFF2-40B4-BE49-F238E27FC236}">
                <a16:creationId xmlns:a16="http://schemas.microsoft.com/office/drawing/2014/main" id="{BAF6FE9C-62E9-4AD6-A96E-70121FA3DB37}"/>
              </a:ext>
            </a:extLst>
          </p:cNvPr>
          <p:cNvSpPr>
            <a:spLocks noGrp="1" noChangeArrowheads="1"/>
          </p:cNvSpPr>
          <p:nvPr>
            <p:ph type="ftr" sz="quarter" idx="10"/>
          </p:nvPr>
        </p:nvSpPr>
        <p:spPr/>
        <p:txBody>
          <a:bodyPr/>
          <a:lstStyle>
            <a:lvl1pPr>
              <a:defRPr/>
            </a:lvl1pPr>
          </a:lstStyle>
          <a:p>
            <a:pPr>
              <a:defRPr/>
            </a:pPr>
            <a:endParaRPr lang="de-DE" altLang="de-DE"/>
          </a:p>
        </p:txBody>
      </p:sp>
      <p:sp>
        <p:nvSpPr>
          <p:cNvPr id="4" name="Rectangle 6">
            <a:extLst>
              <a:ext uri="{FF2B5EF4-FFF2-40B4-BE49-F238E27FC236}">
                <a16:creationId xmlns:a16="http://schemas.microsoft.com/office/drawing/2014/main" id="{B7604DFF-D2E0-443B-A3BD-F4C80DA621CD}"/>
              </a:ext>
            </a:extLst>
          </p:cNvPr>
          <p:cNvSpPr>
            <a:spLocks noGrp="1" noChangeArrowheads="1"/>
          </p:cNvSpPr>
          <p:nvPr>
            <p:ph type="sldNum" sz="quarter" idx="11"/>
          </p:nvPr>
        </p:nvSpPr>
        <p:spPr/>
        <p:txBody>
          <a:bodyPr/>
          <a:lstStyle>
            <a:lvl1pPr>
              <a:defRPr/>
            </a:lvl1pPr>
          </a:lstStyle>
          <a:p>
            <a:pPr>
              <a:defRPr/>
            </a:pPr>
            <a:fld id="{A871FB84-E9DB-4F64-91C7-AC78640B8FC3}" type="slidenum">
              <a:rPr lang="de-DE" altLang="de-DE"/>
              <a:pPr>
                <a:defRPr/>
              </a:pPr>
              <a:t>‹Nr.›</a:t>
            </a:fld>
            <a:endParaRPr lang="de-DE" altLang="de-DE"/>
          </a:p>
        </p:txBody>
      </p:sp>
    </p:spTree>
    <p:extLst>
      <p:ext uri="{BB962C8B-B14F-4D97-AF65-F5344CB8AC3E}">
        <p14:creationId xmlns:p14="http://schemas.microsoft.com/office/powerpoint/2010/main" val="67808736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7D259C6-E0EE-4D44-84E3-A7B2EF363CAE}"/>
              </a:ext>
            </a:extLst>
          </p:cNvPr>
          <p:cNvSpPr>
            <a:spLocks noGrp="1" noChangeArrowheads="1"/>
          </p:cNvSpPr>
          <p:nvPr>
            <p:ph type="ftr" sz="quarter" idx="10"/>
          </p:nvPr>
        </p:nvSpPr>
        <p:spPr/>
        <p:txBody>
          <a:bodyPr/>
          <a:lstStyle>
            <a:lvl1pPr>
              <a:defRPr/>
            </a:lvl1pPr>
          </a:lstStyle>
          <a:p>
            <a:pPr>
              <a:defRPr/>
            </a:pPr>
            <a:endParaRPr lang="de-DE" altLang="de-DE"/>
          </a:p>
        </p:txBody>
      </p:sp>
      <p:sp>
        <p:nvSpPr>
          <p:cNvPr id="3" name="Rectangle 6">
            <a:extLst>
              <a:ext uri="{FF2B5EF4-FFF2-40B4-BE49-F238E27FC236}">
                <a16:creationId xmlns:a16="http://schemas.microsoft.com/office/drawing/2014/main" id="{ACB07164-4067-46AA-A7CF-8A59D9093F0C}"/>
              </a:ext>
            </a:extLst>
          </p:cNvPr>
          <p:cNvSpPr>
            <a:spLocks noGrp="1" noChangeArrowheads="1"/>
          </p:cNvSpPr>
          <p:nvPr>
            <p:ph type="sldNum" sz="quarter" idx="11"/>
          </p:nvPr>
        </p:nvSpPr>
        <p:spPr/>
        <p:txBody>
          <a:bodyPr/>
          <a:lstStyle>
            <a:lvl1pPr>
              <a:defRPr/>
            </a:lvl1pPr>
          </a:lstStyle>
          <a:p>
            <a:pPr>
              <a:defRPr/>
            </a:pPr>
            <a:fld id="{9C0C1E55-C943-4343-930E-3332D7FC3777}" type="slidenum">
              <a:rPr lang="de-DE" altLang="de-DE"/>
              <a:pPr>
                <a:defRPr/>
              </a:pPr>
              <a:t>‹Nr.›</a:t>
            </a:fld>
            <a:endParaRPr lang="de-DE" altLang="de-DE"/>
          </a:p>
        </p:txBody>
      </p:sp>
    </p:spTree>
    <p:extLst>
      <p:ext uri="{BB962C8B-B14F-4D97-AF65-F5344CB8AC3E}">
        <p14:creationId xmlns:p14="http://schemas.microsoft.com/office/powerpoint/2010/main" val="344262397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a:extLst>
              <a:ext uri="{FF2B5EF4-FFF2-40B4-BE49-F238E27FC236}">
                <a16:creationId xmlns:a16="http://schemas.microsoft.com/office/drawing/2014/main" id="{DA89D2C3-8048-4DB2-AD6D-D4EE35154284}"/>
              </a:ext>
            </a:extLst>
          </p:cNvPr>
          <p:cNvSpPr>
            <a:spLocks noGrp="1" noChangeArrowheads="1"/>
          </p:cNvSpPr>
          <p:nvPr>
            <p:ph type="ftr" sz="quarter" idx="10"/>
          </p:nvPr>
        </p:nvSpPr>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8E7A6535-BB8C-428C-B136-2368FCDC5E58}"/>
              </a:ext>
            </a:extLst>
          </p:cNvPr>
          <p:cNvSpPr>
            <a:spLocks noGrp="1" noChangeArrowheads="1"/>
          </p:cNvSpPr>
          <p:nvPr>
            <p:ph type="sldNum" sz="quarter" idx="11"/>
          </p:nvPr>
        </p:nvSpPr>
        <p:spPr/>
        <p:txBody>
          <a:bodyPr/>
          <a:lstStyle>
            <a:lvl1pPr>
              <a:defRPr/>
            </a:lvl1pPr>
          </a:lstStyle>
          <a:p>
            <a:pPr>
              <a:defRPr/>
            </a:pPr>
            <a:fld id="{6DF4D338-1AAD-41F3-98D8-5A2B110991F8}" type="slidenum">
              <a:rPr lang="de-DE" altLang="de-DE"/>
              <a:pPr>
                <a:defRPr/>
              </a:pPr>
              <a:t>‹Nr.›</a:t>
            </a:fld>
            <a:endParaRPr lang="de-DE" altLang="de-DE"/>
          </a:p>
        </p:txBody>
      </p:sp>
    </p:spTree>
    <p:extLst>
      <p:ext uri="{BB962C8B-B14F-4D97-AF65-F5344CB8AC3E}">
        <p14:creationId xmlns:p14="http://schemas.microsoft.com/office/powerpoint/2010/main" val="74081448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a:extLst>
              <a:ext uri="{FF2B5EF4-FFF2-40B4-BE49-F238E27FC236}">
                <a16:creationId xmlns:a16="http://schemas.microsoft.com/office/drawing/2014/main" id="{557B46C0-B044-43B1-9A42-64B5D1A87D47}"/>
              </a:ext>
            </a:extLst>
          </p:cNvPr>
          <p:cNvSpPr>
            <a:spLocks noGrp="1" noChangeArrowheads="1"/>
          </p:cNvSpPr>
          <p:nvPr>
            <p:ph type="ftr" sz="quarter" idx="10"/>
          </p:nvPr>
        </p:nvSpPr>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19391517-73C9-4B68-AF0B-69C8D2AC402A}"/>
              </a:ext>
            </a:extLst>
          </p:cNvPr>
          <p:cNvSpPr>
            <a:spLocks noGrp="1" noChangeArrowheads="1"/>
          </p:cNvSpPr>
          <p:nvPr>
            <p:ph type="sldNum" sz="quarter" idx="11"/>
          </p:nvPr>
        </p:nvSpPr>
        <p:spPr/>
        <p:txBody>
          <a:bodyPr/>
          <a:lstStyle>
            <a:lvl1pPr>
              <a:defRPr/>
            </a:lvl1pPr>
          </a:lstStyle>
          <a:p>
            <a:pPr>
              <a:defRPr/>
            </a:pPr>
            <a:fld id="{D67D2295-8C39-4391-98A6-C91CC44A2508}" type="slidenum">
              <a:rPr lang="de-DE" altLang="de-DE"/>
              <a:pPr>
                <a:defRPr/>
              </a:pPr>
              <a:t>‹Nr.›</a:t>
            </a:fld>
            <a:endParaRPr lang="de-DE" altLang="de-DE"/>
          </a:p>
        </p:txBody>
      </p:sp>
    </p:spTree>
    <p:extLst>
      <p:ext uri="{BB962C8B-B14F-4D97-AF65-F5344CB8AC3E}">
        <p14:creationId xmlns:p14="http://schemas.microsoft.com/office/powerpoint/2010/main" val="202377637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FF"/>
            </a:gs>
            <a:gs pos="100000">
              <a:schemeClr val="accent2"/>
            </a:gs>
          </a:gsLst>
          <a:lin ang="0" scaled="1"/>
        </a:gradFill>
        <a:effectLst/>
      </p:bgPr>
    </p:bg>
    <p:spTree>
      <p:nvGrpSpPr>
        <p:cNvPr id="1" name=""/>
        <p:cNvGrpSpPr/>
        <p:nvPr/>
      </p:nvGrpSpPr>
      <p:grpSpPr>
        <a:xfrm>
          <a:off x="0" y="0"/>
          <a:ext cx="0" cy="0"/>
          <a:chOff x="0" y="0"/>
          <a:chExt cx="0" cy="0"/>
        </a:xfrm>
      </p:grpSpPr>
      <p:sp>
        <p:nvSpPr>
          <p:cNvPr id="1029" name="Rectangle 5">
            <a:extLst>
              <a:ext uri="{FF2B5EF4-FFF2-40B4-BE49-F238E27FC236}">
                <a16:creationId xmlns:a16="http://schemas.microsoft.com/office/drawing/2014/main" id="{24544CD2-B567-4078-86E0-5817F93F8D9D}"/>
              </a:ext>
            </a:extLst>
          </p:cNvPr>
          <p:cNvSpPr>
            <a:spLocks noGrp="1" noChangeArrowheads="1"/>
          </p:cNvSpPr>
          <p:nvPr>
            <p:ph type="ftr" sz="quarter" idx="3"/>
          </p:nvPr>
        </p:nvSpPr>
        <p:spPr bwMode="auto">
          <a:xfrm>
            <a:off x="34925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de-DE" altLang="de-DE"/>
          </a:p>
        </p:txBody>
      </p:sp>
      <p:sp>
        <p:nvSpPr>
          <p:cNvPr id="1030" name="Rectangle 6">
            <a:extLst>
              <a:ext uri="{FF2B5EF4-FFF2-40B4-BE49-F238E27FC236}">
                <a16:creationId xmlns:a16="http://schemas.microsoft.com/office/drawing/2014/main" id="{E2BA10BF-F684-4A37-B253-8A8D90FEDF90}"/>
              </a:ext>
            </a:extLst>
          </p:cNvPr>
          <p:cNvSpPr>
            <a:spLocks noGrp="1" noChangeArrowheads="1"/>
          </p:cNvSpPr>
          <p:nvPr>
            <p:ph type="sldNum" sz="quarter" idx="4"/>
          </p:nvPr>
        </p:nvSpPr>
        <p:spPr bwMode="auto">
          <a:xfrm>
            <a:off x="7200900" y="65786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r>
              <a:rPr lang="de-DE" altLang="de-DE"/>
              <a:t>RPK</a:t>
            </a:r>
          </a:p>
        </p:txBody>
      </p:sp>
      <p:sp>
        <p:nvSpPr>
          <p:cNvPr id="1028" name="Line 8">
            <a:extLst>
              <a:ext uri="{FF2B5EF4-FFF2-40B4-BE49-F238E27FC236}">
                <a16:creationId xmlns:a16="http://schemas.microsoft.com/office/drawing/2014/main" id="{7AE6D504-4D10-44F4-8686-724227A3555C}"/>
              </a:ext>
            </a:extLst>
          </p:cNvPr>
          <p:cNvSpPr>
            <a:spLocks noChangeShapeType="1"/>
          </p:cNvSpPr>
          <p:nvPr userDrawn="1"/>
        </p:nvSpPr>
        <p:spPr bwMode="auto">
          <a:xfrm>
            <a:off x="0" y="3683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33" name="Text Box 9">
            <a:extLst>
              <a:ext uri="{FF2B5EF4-FFF2-40B4-BE49-F238E27FC236}">
                <a16:creationId xmlns:a16="http://schemas.microsoft.com/office/drawing/2014/main" id="{62CB3F8E-274B-4356-84E5-D062DC84C9B2}"/>
              </a:ext>
            </a:extLst>
          </p:cNvPr>
          <p:cNvSpPr txBox="1">
            <a:spLocks noChangeArrowheads="1"/>
          </p:cNvSpPr>
          <p:nvPr userDrawn="1"/>
        </p:nvSpPr>
        <p:spPr bwMode="auto">
          <a:xfrm>
            <a:off x="0" y="0"/>
            <a:ext cx="9144000" cy="366713"/>
          </a:xfrm>
          <a:prstGeom prst="rect">
            <a:avLst/>
          </a:prstGeom>
          <a:solidFill>
            <a:srgbClr val="000080"/>
          </a:solidFill>
          <a:ln w="9525">
            <a:noFill/>
            <a:miter lim="800000"/>
            <a:headEnd/>
            <a:tailEnd/>
          </a:ln>
          <a:effectLst/>
        </p:spPr>
        <p:txBody>
          <a:bodyPr>
            <a:spAutoFit/>
          </a:bodyPr>
          <a:lstStyle>
            <a:lvl1pPr eaLnBrk="0" hangingPunct="0">
              <a:defRPr>
                <a:solidFill>
                  <a:schemeClr val="bg1"/>
                </a:solidFill>
                <a:latin typeface="Arial" panose="020B0604020202020204" pitchFamily="34" charset="0"/>
              </a:defRPr>
            </a:lvl1pPr>
            <a:lvl2pPr marL="742950" indent="-285750" eaLnBrk="0" hangingPunct="0">
              <a:defRPr>
                <a:solidFill>
                  <a:schemeClr val="bg1"/>
                </a:solidFill>
                <a:latin typeface="Arial" panose="020B0604020202020204" pitchFamily="34" charset="0"/>
              </a:defRPr>
            </a:lvl2pPr>
            <a:lvl3pPr marL="1143000" indent="-228600" eaLnBrk="0" hangingPunct="0">
              <a:defRPr>
                <a:solidFill>
                  <a:schemeClr val="bg1"/>
                </a:solidFill>
                <a:latin typeface="Arial" panose="020B0604020202020204" pitchFamily="34" charset="0"/>
              </a:defRPr>
            </a:lvl3pPr>
            <a:lvl4pPr marL="1600200" indent="-228600" eaLnBrk="0" hangingPunct="0">
              <a:defRPr>
                <a:solidFill>
                  <a:schemeClr val="bg1"/>
                </a:solidFill>
                <a:latin typeface="Arial" panose="020B0604020202020204" pitchFamily="34" charset="0"/>
              </a:defRPr>
            </a:lvl4pPr>
            <a:lvl5pPr marL="2057400" indent="-228600" eaLnBrk="0" hangingPunct="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spcBef>
                <a:spcPct val="50000"/>
              </a:spcBef>
              <a:defRPr/>
            </a:pPr>
            <a:r>
              <a:rPr lang="de-DE" altLang="de-DE" dirty="0"/>
              <a:t>Theorie im Kernfach Sport                                            Fortbildung Bewegungslehre 2019</a:t>
            </a:r>
          </a:p>
        </p:txBody>
      </p:sp>
      <p:sp>
        <p:nvSpPr>
          <p:cNvPr id="2" name="Line 10">
            <a:extLst>
              <a:ext uri="{FF2B5EF4-FFF2-40B4-BE49-F238E27FC236}">
                <a16:creationId xmlns:a16="http://schemas.microsoft.com/office/drawing/2014/main" id="{C3089D19-8BD4-40D0-AC27-82F736635FF0}"/>
              </a:ext>
            </a:extLst>
          </p:cNvPr>
          <p:cNvSpPr>
            <a:spLocks noChangeShapeType="1"/>
          </p:cNvSpPr>
          <p:nvPr userDrawn="1"/>
        </p:nvSpPr>
        <p:spPr bwMode="auto">
          <a:xfrm>
            <a:off x="0" y="65151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ransition spd="slow">
    <p:wipe/>
  </p:transition>
  <p:hf hdr="0" dt="0"/>
  <p:txStyles>
    <p:titleStyle>
      <a:lvl1pPr algn="ctr" rtl="0" eaLnBrk="0" fontAlgn="base" hangingPunct="0">
        <a:spcBef>
          <a:spcPct val="0"/>
        </a:spcBef>
        <a:spcAft>
          <a:spcPct val="0"/>
        </a:spcAft>
        <a:defRPr sz="2000">
          <a:solidFill>
            <a:schemeClr val="bg1"/>
          </a:solidFill>
          <a:latin typeface="+mj-lt"/>
          <a:ea typeface="+mj-ea"/>
          <a:cs typeface="+mj-cs"/>
        </a:defRPr>
      </a:lvl1pPr>
      <a:lvl2pPr algn="ctr" rtl="0" eaLnBrk="0" fontAlgn="base" hangingPunct="0">
        <a:spcBef>
          <a:spcPct val="0"/>
        </a:spcBef>
        <a:spcAft>
          <a:spcPct val="0"/>
        </a:spcAft>
        <a:defRPr sz="2000">
          <a:solidFill>
            <a:schemeClr val="bg1"/>
          </a:solidFill>
          <a:latin typeface="Arial" charset="0"/>
        </a:defRPr>
      </a:lvl2pPr>
      <a:lvl3pPr algn="ctr" rtl="0" eaLnBrk="0" fontAlgn="base" hangingPunct="0">
        <a:spcBef>
          <a:spcPct val="0"/>
        </a:spcBef>
        <a:spcAft>
          <a:spcPct val="0"/>
        </a:spcAft>
        <a:defRPr sz="2000">
          <a:solidFill>
            <a:schemeClr val="bg1"/>
          </a:solidFill>
          <a:latin typeface="Arial" charset="0"/>
        </a:defRPr>
      </a:lvl3pPr>
      <a:lvl4pPr algn="ctr" rtl="0" eaLnBrk="0" fontAlgn="base" hangingPunct="0">
        <a:spcBef>
          <a:spcPct val="0"/>
        </a:spcBef>
        <a:spcAft>
          <a:spcPct val="0"/>
        </a:spcAft>
        <a:defRPr sz="2000">
          <a:solidFill>
            <a:schemeClr val="bg1"/>
          </a:solidFill>
          <a:latin typeface="Arial" charset="0"/>
        </a:defRPr>
      </a:lvl4pPr>
      <a:lvl5pPr algn="ctr" rtl="0" eaLnBrk="0" fontAlgn="base" hangingPunct="0">
        <a:spcBef>
          <a:spcPct val="0"/>
        </a:spcBef>
        <a:spcAft>
          <a:spcPct val="0"/>
        </a:spcAft>
        <a:defRPr sz="2000">
          <a:solidFill>
            <a:schemeClr val="bg1"/>
          </a:solidFill>
          <a:latin typeface="Arial" charset="0"/>
        </a:defRPr>
      </a:lvl5pPr>
      <a:lvl6pPr marL="457200" algn="ctr" rtl="0" fontAlgn="base">
        <a:spcBef>
          <a:spcPct val="0"/>
        </a:spcBef>
        <a:spcAft>
          <a:spcPct val="0"/>
        </a:spcAft>
        <a:defRPr sz="2000">
          <a:solidFill>
            <a:schemeClr val="bg1"/>
          </a:solidFill>
          <a:latin typeface="Arial" charset="0"/>
        </a:defRPr>
      </a:lvl6pPr>
      <a:lvl7pPr marL="914400" algn="ctr" rtl="0" fontAlgn="base">
        <a:spcBef>
          <a:spcPct val="0"/>
        </a:spcBef>
        <a:spcAft>
          <a:spcPct val="0"/>
        </a:spcAft>
        <a:defRPr sz="2000">
          <a:solidFill>
            <a:schemeClr val="bg1"/>
          </a:solidFill>
          <a:latin typeface="Arial" charset="0"/>
        </a:defRPr>
      </a:lvl7pPr>
      <a:lvl8pPr marL="1371600" algn="ctr" rtl="0" fontAlgn="base">
        <a:spcBef>
          <a:spcPct val="0"/>
        </a:spcBef>
        <a:spcAft>
          <a:spcPct val="0"/>
        </a:spcAft>
        <a:defRPr sz="2000">
          <a:solidFill>
            <a:schemeClr val="bg1"/>
          </a:solidFill>
          <a:latin typeface="Arial" charset="0"/>
        </a:defRPr>
      </a:lvl8pPr>
      <a:lvl9pPr marL="1828800" algn="ctr" rtl="0" fontAlgn="base">
        <a:spcBef>
          <a:spcPct val="0"/>
        </a:spcBef>
        <a:spcAft>
          <a:spcPct val="0"/>
        </a:spcAft>
        <a:defRPr sz="2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wikipedia.d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video" Target="../media/media1.mp4"/><Relationship Id="rId7" Type="http://schemas.openxmlformats.org/officeDocument/2006/relationships/image" Target="../media/image16.emf"/><Relationship Id="rId2" Type="http://schemas.microsoft.com/office/2007/relationships/media" Target="../media/media1.mp4"/><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Wuerfe_aller_Art.xls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Roberto%20Carlos%20Freisto&#223;%20-%20YouTube.mp4"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Physik%20und%20Fu&#223;ball%20-%20Der%20Dreh%20ins%20Tor%20-%20S&#252;ddeutsche.de.pdf" TargetMode="External"/><Relationship Id="rId4" Type="http://schemas.openxmlformats.org/officeDocument/2006/relationships/hyperlink" Target="Salming%20Handball%20Angriff%20-%20Dreher%20-%20YouTube.mp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WA0ry1H4LZ4" TargetMode="Externa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slide" Target="slide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2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www.wikipedia.d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23" descr="Aaron Rodgers (l.) stellte 2011 einen neuen Rekord fuerdas beste Quarterback-Rating auf">
            <a:extLst>
              <a:ext uri="{FF2B5EF4-FFF2-40B4-BE49-F238E27FC236}">
                <a16:creationId xmlns:a16="http://schemas.microsoft.com/office/drawing/2014/main" id="{42E21084-E5EB-4CFE-8E57-94795E242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692150"/>
            <a:ext cx="2335212"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21" descr="Wurf und Tor von Stefan Jonat ">
            <a:extLst>
              <a:ext uri="{FF2B5EF4-FFF2-40B4-BE49-F238E27FC236}">
                <a16:creationId xmlns:a16="http://schemas.microsoft.com/office/drawing/2014/main" id="{48BB7F20-FFD6-468A-8BA4-34C9B8A91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636838"/>
            <a:ext cx="41036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9">
            <a:extLst>
              <a:ext uri="{FF2B5EF4-FFF2-40B4-BE49-F238E27FC236}">
                <a16:creationId xmlns:a16="http://schemas.microsoft.com/office/drawing/2014/main" id="{D48CE7EA-1B35-4AA1-8395-0E8F7EBD33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3357563"/>
            <a:ext cx="23526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Fußzeilenplatzhalter 1">
            <a:extLst>
              <a:ext uri="{FF2B5EF4-FFF2-40B4-BE49-F238E27FC236}">
                <a16:creationId xmlns:a16="http://schemas.microsoft.com/office/drawing/2014/main" id="{156DE79D-EC2F-4B28-B5DD-0B5D8397C821}"/>
              </a:ext>
            </a:extLst>
          </p:cNvPr>
          <p:cNvSpPr>
            <a:spLocks noGrp="1"/>
          </p:cNvSpPr>
          <p:nvPr>
            <p:ph type="ftr" sz="quarter" idx="10"/>
          </p:nvPr>
        </p:nvSpPr>
        <p:spPr>
          <a:xfrm>
            <a:off x="3124200" y="6477000"/>
            <a:ext cx="2895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r>
              <a:rPr lang="de-DE" altLang="de-DE"/>
              <a:t> </a:t>
            </a:r>
          </a:p>
        </p:txBody>
      </p:sp>
      <p:sp>
        <p:nvSpPr>
          <p:cNvPr id="17414" name="Foliennummernplatzhalter 2">
            <a:extLst>
              <a:ext uri="{FF2B5EF4-FFF2-40B4-BE49-F238E27FC236}">
                <a16:creationId xmlns:a16="http://schemas.microsoft.com/office/drawing/2014/main" id="{95888EE7-703A-42A0-8316-69D2AA52DE3C}"/>
              </a:ext>
            </a:extLst>
          </p:cNvPr>
          <p:cNvSpPr>
            <a:spLocks noGrp="1"/>
          </p:cNvSpPr>
          <p:nvPr>
            <p:ph type="sldNum" sz="quarter" idx="11"/>
          </p:nvPr>
        </p:nvSpPr>
        <p:spPr>
          <a:xfrm>
            <a:off x="7086600" y="64770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D4748E49-C4EF-4751-B61B-48A1407C532E}" type="slidenum">
              <a:rPr lang="de-DE" altLang="de-DE" smtClean="0"/>
              <a:pPr/>
              <a:t>1</a:t>
            </a:fld>
            <a:endParaRPr lang="de-DE" altLang="de-DE"/>
          </a:p>
        </p:txBody>
      </p:sp>
      <p:sp>
        <p:nvSpPr>
          <p:cNvPr id="153603" name="Text Box 3">
            <a:extLst>
              <a:ext uri="{FF2B5EF4-FFF2-40B4-BE49-F238E27FC236}">
                <a16:creationId xmlns:a16="http://schemas.microsoft.com/office/drawing/2014/main" id="{6B4A7583-6EAD-4A11-9389-8B58E0357DFE}"/>
              </a:ext>
            </a:extLst>
          </p:cNvPr>
          <p:cNvSpPr txBox="1">
            <a:spLocks noChangeArrowheads="1"/>
          </p:cNvSpPr>
          <p:nvPr/>
        </p:nvSpPr>
        <p:spPr bwMode="auto">
          <a:xfrm>
            <a:off x="323850" y="692150"/>
            <a:ext cx="489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Teil 6:</a:t>
            </a:r>
          </a:p>
        </p:txBody>
      </p:sp>
      <p:sp>
        <p:nvSpPr>
          <p:cNvPr id="153604" name="Text Box 4">
            <a:extLst>
              <a:ext uri="{FF2B5EF4-FFF2-40B4-BE49-F238E27FC236}">
                <a16:creationId xmlns:a16="http://schemas.microsoft.com/office/drawing/2014/main" id="{787A83D8-7980-42C9-8C3D-2233E41887D4}"/>
              </a:ext>
            </a:extLst>
          </p:cNvPr>
          <p:cNvSpPr txBox="1">
            <a:spLocks noChangeArrowheads="1"/>
          </p:cNvSpPr>
          <p:nvPr/>
        </p:nvSpPr>
        <p:spPr bwMode="auto">
          <a:xfrm>
            <a:off x="300038" y="1044575"/>
            <a:ext cx="4321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2800"/>
              <a:t>Anwendungsfeld Werfen</a:t>
            </a:r>
          </a:p>
        </p:txBody>
      </p:sp>
      <p:sp>
        <p:nvSpPr>
          <p:cNvPr id="1036" name="Text Box 12">
            <a:extLst>
              <a:ext uri="{FF2B5EF4-FFF2-40B4-BE49-F238E27FC236}">
                <a16:creationId xmlns:a16="http://schemas.microsoft.com/office/drawing/2014/main" id="{A72C69C0-841B-4A77-9B41-23A912E112E8}"/>
              </a:ext>
            </a:extLst>
          </p:cNvPr>
          <p:cNvSpPr txBox="1">
            <a:spLocks noChangeArrowheads="1"/>
          </p:cNvSpPr>
          <p:nvPr/>
        </p:nvSpPr>
        <p:spPr bwMode="auto">
          <a:xfrm>
            <a:off x="323850" y="6165850"/>
            <a:ext cx="19081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800"/>
              <a:t>Quelle: http://images.colourbox.com</a:t>
            </a:r>
          </a:p>
        </p:txBody>
      </p:sp>
      <p:sp>
        <p:nvSpPr>
          <p:cNvPr id="1037" name="Text Box 13">
            <a:extLst>
              <a:ext uri="{FF2B5EF4-FFF2-40B4-BE49-F238E27FC236}">
                <a16:creationId xmlns:a16="http://schemas.microsoft.com/office/drawing/2014/main" id="{0DE7950D-ABFB-43EF-8422-6F61087DAAB8}"/>
              </a:ext>
            </a:extLst>
          </p:cNvPr>
          <p:cNvSpPr txBox="1">
            <a:spLocks noChangeArrowheads="1"/>
          </p:cNvSpPr>
          <p:nvPr/>
        </p:nvSpPr>
        <p:spPr bwMode="auto">
          <a:xfrm>
            <a:off x="6659563" y="2349500"/>
            <a:ext cx="172878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800"/>
              <a:t>Quelle: www.sport1.de</a:t>
            </a:r>
          </a:p>
        </p:txBody>
      </p:sp>
      <p:sp>
        <p:nvSpPr>
          <p:cNvPr id="1038" name="Text Box 14">
            <a:extLst>
              <a:ext uri="{FF2B5EF4-FFF2-40B4-BE49-F238E27FC236}">
                <a16:creationId xmlns:a16="http://schemas.microsoft.com/office/drawing/2014/main" id="{F0F91856-8F23-4253-9306-9A66A9F4FB62}"/>
              </a:ext>
            </a:extLst>
          </p:cNvPr>
          <p:cNvSpPr txBox="1">
            <a:spLocks noChangeArrowheads="1"/>
          </p:cNvSpPr>
          <p:nvPr/>
        </p:nvSpPr>
        <p:spPr bwMode="auto">
          <a:xfrm>
            <a:off x="2555875" y="5157788"/>
            <a:ext cx="4103688" cy="2159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800"/>
              <a:t>Quelle: http://www.fotocommunity.de/pc/pc/display/229770697</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03"/>
                                        </p:tgtEl>
                                        <p:attrNameLst>
                                          <p:attrName>style.visibility</p:attrName>
                                        </p:attrNameLst>
                                      </p:cBhvr>
                                      <p:to>
                                        <p:strVal val="visible"/>
                                      </p:to>
                                    </p:set>
                                    <p:animEffect transition="in" filter="blinds(horizontal)">
                                      <p:cBhvr>
                                        <p:cTn id="7" dur="500"/>
                                        <p:tgtEl>
                                          <p:spTgt spid="153603"/>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3604"/>
                                        </p:tgtEl>
                                        <p:attrNameLst>
                                          <p:attrName>style.visibility</p:attrName>
                                        </p:attrNameLst>
                                      </p:cBhvr>
                                      <p:to>
                                        <p:strVal val="visible"/>
                                      </p:to>
                                    </p:set>
                                    <p:anim calcmode="lin" valueType="num">
                                      <p:cBhvr additive="base">
                                        <p:cTn id="11" dur="500" fill="hold"/>
                                        <p:tgtEl>
                                          <p:spTgt spid="153604"/>
                                        </p:tgtEl>
                                        <p:attrNameLst>
                                          <p:attrName>ppt_x</p:attrName>
                                        </p:attrNameLst>
                                      </p:cBhvr>
                                      <p:tavLst>
                                        <p:tav tm="0">
                                          <p:val>
                                            <p:strVal val="#ppt_x"/>
                                          </p:val>
                                        </p:tav>
                                        <p:tav tm="100000">
                                          <p:val>
                                            <p:strVal val="#ppt_x"/>
                                          </p:val>
                                        </p:tav>
                                      </p:tavLst>
                                    </p:anim>
                                    <p:anim calcmode="lin" valueType="num">
                                      <p:cBhvr additive="base">
                                        <p:cTn id="12" dur="500" fill="hold"/>
                                        <p:tgtEl>
                                          <p:spTgt spid="15360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043"/>
                                        </p:tgtEl>
                                        <p:attrNameLst>
                                          <p:attrName>style.visibility</p:attrName>
                                        </p:attrNameLst>
                                      </p:cBhvr>
                                      <p:to>
                                        <p:strVal val="visible"/>
                                      </p:to>
                                    </p:set>
                                    <p:animEffect transition="in" filter="dissolve">
                                      <p:cBhvr>
                                        <p:cTn id="16" dur="500"/>
                                        <p:tgtEl>
                                          <p:spTgt spid="1043"/>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036"/>
                                        </p:tgtEl>
                                        <p:attrNameLst>
                                          <p:attrName>style.visibility</p:attrName>
                                        </p:attrNameLst>
                                      </p:cBhvr>
                                      <p:to>
                                        <p:strVal val="visible"/>
                                      </p:to>
                                    </p:set>
                                    <p:animEffect transition="in" filter="dissolve">
                                      <p:cBhvr>
                                        <p:cTn id="20" dur="500"/>
                                        <p:tgtEl>
                                          <p:spTgt spid="1036"/>
                                        </p:tgtEl>
                                      </p:cBhvr>
                                    </p:animEffect>
                                  </p:childTnLst>
                                </p:cTn>
                              </p:par>
                            </p:childTnLst>
                          </p:cTn>
                        </p:par>
                        <p:par>
                          <p:cTn id="21" fill="hold" nodeType="afterGroup">
                            <p:stCondLst>
                              <p:cond delay="2000"/>
                            </p:stCondLst>
                            <p:childTnLst>
                              <p:par>
                                <p:cTn id="22" presetID="9" presetClass="entr" presetSubtype="0" fill="hold" nodeType="afterEffect">
                                  <p:stCondLst>
                                    <p:cond delay="0"/>
                                  </p:stCondLst>
                                  <p:childTnLst>
                                    <p:set>
                                      <p:cBhvr>
                                        <p:cTn id="23" dur="1" fill="hold">
                                          <p:stCondLst>
                                            <p:cond delay="0"/>
                                          </p:stCondLst>
                                        </p:cTn>
                                        <p:tgtEl>
                                          <p:spTgt spid="1045"/>
                                        </p:tgtEl>
                                        <p:attrNameLst>
                                          <p:attrName>style.visibility</p:attrName>
                                        </p:attrNameLst>
                                      </p:cBhvr>
                                      <p:to>
                                        <p:strVal val="visible"/>
                                      </p:to>
                                    </p:set>
                                    <p:animEffect transition="in" filter="dissolve">
                                      <p:cBhvr>
                                        <p:cTn id="24" dur="500"/>
                                        <p:tgtEl>
                                          <p:spTgt spid="1045"/>
                                        </p:tgtEl>
                                      </p:cBhvr>
                                    </p:animEffect>
                                  </p:childTnLst>
                                </p:cTn>
                              </p:par>
                            </p:childTnLst>
                          </p:cTn>
                        </p:par>
                        <p:par>
                          <p:cTn id="25" fill="hold" nodeType="afterGroup">
                            <p:stCondLst>
                              <p:cond delay="2500"/>
                            </p:stCondLst>
                            <p:childTnLst>
                              <p:par>
                                <p:cTn id="26" presetID="9" presetClass="entr" presetSubtype="0" fill="hold" grpId="0" nodeType="afterEffect">
                                  <p:stCondLst>
                                    <p:cond delay="0"/>
                                  </p:stCondLst>
                                  <p:childTnLst>
                                    <p:set>
                                      <p:cBhvr>
                                        <p:cTn id="27" dur="1" fill="hold">
                                          <p:stCondLst>
                                            <p:cond delay="0"/>
                                          </p:stCondLst>
                                        </p:cTn>
                                        <p:tgtEl>
                                          <p:spTgt spid="1038"/>
                                        </p:tgtEl>
                                        <p:attrNameLst>
                                          <p:attrName>style.visibility</p:attrName>
                                        </p:attrNameLst>
                                      </p:cBhvr>
                                      <p:to>
                                        <p:strVal val="visible"/>
                                      </p:to>
                                    </p:set>
                                    <p:animEffect transition="in" filter="dissolve">
                                      <p:cBhvr>
                                        <p:cTn id="28" dur="500"/>
                                        <p:tgtEl>
                                          <p:spTgt spid="1038"/>
                                        </p:tgtEl>
                                      </p:cBhvr>
                                    </p:animEffect>
                                  </p:childTnLst>
                                </p:cTn>
                              </p:par>
                            </p:childTnLst>
                          </p:cTn>
                        </p:par>
                        <p:par>
                          <p:cTn id="29" fill="hold" nodeType="afterGroup">
                            <p:stCondLst>
                              <p:cond delay="3000"/>
                            </p:stCondLst>
                            <p:childTnLst>
                              <p:par>
                                <p:cTn id="30" presetID="9" presetClass="entr" presetSubtype="0" fill="hold" nodeType="afterEffect">
                                  <p:stCondLst>
                                    <p:cond delay="0"/>
                                  </p:stCondLst>
                                  <p:childTnLst>
                                    <p:set>
                                      <p:cBhvr>
                                        <p:cTn id="31" dur="1" fill="hold">
                                          <p:stCondLst>
                                            <p:cond delay="0"/>
                                          </p:stCondLst>
                                        </p:cTn>
                                        <p:tgtEl>
                                          <p:spTgt spid="1047"/>
                                        </p:tgtEl>
                                        <p:attrNameLst>
                                          <p:attrName>style.visibility</p:attrName>
                                        </p:attrNameLst>
                                      </p:cBhvr>
                                      <p:to>
                                        <p:strVal val="visible"/>
                                      </p:to>
                                    </p:set>
                                    <p:animEffect transition="in" filter="dissolve">
                                      <p:cBhvr>
                                        <p:cTn id="32" dur="500"/>
                                        <p:tgtEl>
                                          <p:spTgt spid="1047"/>
                                        </p:tgtEl>
                                      </p:cBhvr>
                                    </p:animEffect>
                                  </p:childTnLst>
                                </p:cTn>
                              </p:par>
                            </p:childTnLst>
                          </p:cTn>
                        </p:par>
                        <p:par>
                          <p:cTn id="33" fill="hold" nodeType="afterGroup">
                            <p:stCondLst>
                              <p:cond delay="3500"/>
                            </p:stCondLst>
                            <p:childTnLst>
                              <p:par>
                                <p:cTn id="34" presetID="9" presetClass="entr" presetSubtype="0" fill="hold" grpId="0" nodeType="afterEffect">
                                  <p:stCondLst>
                                    <p:cond delay="0"/>
                                  </p:stCondLst>
                                  <p:childTnLst>
                                    <p:set>
                                      <p:cBhvr>
                                        <p:cTn id="35" dur="1" fill="hold">
                                          <p:stCondLst>
                                            <p:cond delay="0"/>
                                          </p:stCondLst>
                                        </p:cTn>
                                        <p:tgtEl>
                                          <p:spTgt spid="1037"/>
                                        </p:tgtEl>
                                        <p:attrNameLst>
                                          <p:attrName>style.visibility</p:attrName>
                                        </p:attrNameLst>
                                      </p:cBhvr>
                                      <p:to>
                                        <p:strVal val="visible"/>
                                      </p:to>
                                    </p:set>
                                    <p:animEffect transition="in" filter="dissolve">
                                      <p:cBhvr>
                                        <p:cTn id="36" dur="500"/>
                                        <p:tgtEl>
                                          <p:spTgt spid="1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p:bldP spid="153604" grpId="0"/>
      <p:bldP spid="1036" grpId="0"/>
      <p:bldP spid="1037" grpId="0"/>
      <p:bldP spid="103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ußzeilenplatzhalter 1">
            <a:extLst>
              <a:ext uri="{FF2B5EF4-FFF2-40B4-BE49-F238E27FC236}">
                <a16:creationId xmlns:a16="http://schemas.microsoft.com/office/drawing/2014/main" id="{B1E3C1FB-9AE3-443D-88C6-5567AD31F293}"/>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32771" name="Foliennummernplatzhalter 2">
            <a:extLst>
              <a:ext uri="{FF2B5EF4-FFF2-40B4-BE49-F238E27FC236}">
                <a16:creationId xmlns:a16="http://schemas.microsoft.com/office/drawing/2014/main" id="{81B6D92C-318E-419C-BF60-F83033AB3F92}"/>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64BFD472-D8C5-40C9-B2FC-E484B4F0B549}" type="slidenum">
              <a:rPr lang="de-DE" altLang="de-DE" sz="1200"/>
              <a:pPr algn="r" eaLnBrk="1" hangingPunct="1"/>
              <a:t>10</a:t>
            </a:fld>
            <a:endParaRPr lang="de-DE" altLang="de-DE" sz="1200"/>
          </a:p>
        </p:txBody>
      </p:sp>
      <p:sp>
        <p:nvSpPr>
          <p:cNvPr id="32772" name="Text Box 2">
            <a:extLst>
              <a:ext uri="{FF2B5EF4-FFF2-40B4-BE49-F238E27FC236}">
                <a16:creationId xmlns:a16="http://schemas.microsoft.com/office/drawing/2014/main" id="{D5FC5535-D231-47E6-BF55-0B9257430441}"/>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 Mechanische Wurfprinzipien</a:t>
            </a:r>
          </a:p>
        </p:txBody>
      </p:sp>
      <p:sp>
        <p:nvSpPr>
          <p:cNvPr id="32773" name="Text Box 3">
            <a:extLst>
              <a:ext uri="{FF2B5EF4-FFF2-40B4-BE49-F238E27FC236}">
                <a16:creationId xmlns:a16="http://schemas.microsoft.com/office/drawing/2014/main" id="{2F9C5A46-6DD9-42B5-B73A-80B1F89A8B66}"/>
              </a:ext>
            </a:extLst>
          </p:cNvPr>
          <p:cNvSpPr txBox="1">
            <a:spLocks noChangeArrowheads="1"/>
          </p:cNvSpPr>
          <p:nvPr/>
        </p:nvSpPr>
        <p:spPr bwMode="auto">
          <a:xfrm>
            <a:off x="539750" y="1052513"/>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4.2.3  Werfen nach dem Schleuderprinzip</a:t>
            </a:r>
          </a:p>
        </p:txBody>
      </p:sp>
      <p:sp>
        <p:nvSpPr>
          <p:cNvPr id="61446" name="Text Box 6">
            <a:extLst>
              <a:ext uri="{FF2B5EF4-FFF2-40B4-BE49-F238E27FC236}">
                <a16:creationId xmlns:a16="http://schemas.microsoft.com/office/drawing/2014/main" id="{95B79E7A-4A3A-4A85-976E-C744CB65E29C}"/>
              </a:ext>
            </a:extLst>
          </p:cNvPr>
          <p:cNvSpPr txBox="1">
            <a:spLocks noChangeArrowheads="1"/>
          </p:cNvSpPr>
          <p:nvPr/>
        </p:nvSpPr>
        <p:spPr bwMode="auto">
          <a:xfrm>
            <a:off x="539750" y="2781300"/>
            <a:ext cx="39608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a) Vergrößerung des Abstands 	Drehachse-Wurfobjekt</a:t>
            </a:r>
          </a:p>
        </p:txBody>
      </p:sp>
      <p:sp>
        <p:nvSpPr>
          <p:cNvPr id="61447" name="Text Box 7">
            <a:extLst>
              <a:ext uri="{FF2B5EF4-FFF2-40B4-BE49-F238E27FC236}">
                <a16:creationId xmlns:a16="http://schemas.microsoft.com/office/drawing/2014/main" id="{B5B89724-28BC-4765-BCAF-D321D81E41C8}"/>
              </a:ext>
            </a:extLst>
          </p:cNvPr>
          <p:cNvSpPr txBox="1">
            <a:spLocks noChangeArrowheads="1"/>
          </p:cNvSpPr>
          <p:nvPr/>
        </p:nvSpPr>
        <p:spPr bwMode="auto">
          <a:xfrm>
            <a:off x="539750" y="3500438"/>
            <a:ext cx="3527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b) Vergrößerung des 	Beschleunigungswegs</a:t>
            </a:r>
          </a:p>
        </p:txBody>
      </p:sp>
      <p:sp>
        <p:nvSpPr>
          <p:cNvPr id="32776" name="Text Box 8">
            <a:extLst>
              <a:ext uri="{FF2B5EF4-FFF2-40B4-BE49-F238E27FC236}">
                <a16:creationId xmlns:a16="http://schemas.microsoft.com/office/drawing/2014/main" id="{1514A746-D283-4F7C-BCE6-B25C68331617}"/>
              </a:ext>
            </a:extLst>
          </p:cNvPr>
          <p:cNvSpPr txBox="1">
            <a:spLocks noChangeArrowheads="1"/>
          </p:cNvSpPr>
          <p:nvPr/>
        </p:nvSpPr>
        <p:spPr bwMode="auto">
          <a:xfrm>
            <a:off x="3635375" y="1844675"/>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endParaRPr lang="de-DE" altLang="de-DE"/>
          </a:p>
        </p:txBody>
      </p:sp>
      <p:sp>
        <p:nvSpPr>
          <p:cNvPr id="32777" name="Text Box 9">
            <a:extLst>
              <a:ext uri="{FF2B5EF4-FFF2-40B4-BE49-F238E27FC236}">
                <a16:creationId xmlns:a16="http://schemas.microsoft.com/office/drawing/2014/main" id="{ED5AFFBC-045C-4A66-B73C-D6A083CEB731}"/>
              </a:ext>
            </a:extLst>
          </p:cNvPr>
          <p:cNvSpPr txBox="1">
            <a:spLocks noChangeArrowheads="1"/>
          </p:cNvSpPr>
          <p:nvPr/>
        </p:nvSpPr>
        <p:spPr bwMode="auto">
          <a:xfrm>
            <a:off x="4572000" y="1628775"/>
            <a:ext cx="4321175" cy="4081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endParaRPr lang="de-DE" altLang="de-DE"/>
          </a:p>
          <a:p>
            <a:pPr eaLnBrk="1" hangingPunct="1">
              <a:spcBef>
                <a:spcPct val="50000"/>
              </a:spcBef>
            </a:pPr>
            <a:endParaRPr lang="de-DE" altLang="de-DE"/>
          </a:p>
          <a:p>
            <a:pPr eaLnBrk="1" hangingPunct="1">
              <a:spcBef>
                <a:spcPct val="50000"/>
              </a:spcBef>
            </a:pPr>
            <a:endParaRPr lang="de-DE" altLang="de-DE"/>
          </a:p>
          <a:p>
            <a:pPr eaLnBrk="1" hangingPunct="1">
              <a:spcBef>
                <a:spcPct val="50000"/>
              </a:spcBef>
            </a:pPr>
            <a:endParaRPr lang="de-DE" altLang="de-DE"/>
          </a:p>
          <a:p>
            <a:pPr eaLnBrk="1" hangingPunct="1">
              <a:spcBef>
                <a:spcPct val="50000"/>
              </a:spcBef>
            </a:pPr>
            <a:endParaRPr lang="de-DE" altLang="de-DE"/>
          </a:p>
          <a:p>
            <a:pPr eaLnBrk="1" hangingPunct="1">
              <a:spcBef>
                <a:spcPct val="50000"/>
              </a:spcBef>
            </a:pPr>
            <a:endParaRPr lang="de-DE" altLang="de-DE"/>
          </a:p>
          <a:p>
            <a:pPr eaLnBrk="1" hangingPunct="1">
              <a:spcBef>
                <a:spcPct val="50000"/>
              </a:spcBef>
            </a:pPr>
            <a:endParaRPr lang="de-DE" altLang="de-DE"/>
          </a:p>
          <a:p>
            <a:pPr eaLnBrk="1" hangingPunct="1">
              <a:spcBef>
                <a:spcPct val="50000"/>
              </a:spcBef>
            </a:pPr>
            <a:endParaRPr lang="de-DE" altLang="de-DE"/>
          </a:p>
          <a:p>
            <a:pPr eaLnBrk="1" hangingPunct="1">
              <a:spcBef>
                <a:spcPct val="50000"/>
              </a:spcBef>
            </a:pPr>
            <a:endParaRPr lang="de-DE" altLang="de-DE"/>
          </a:p>
          <a:p>
            <a:pPr eaLnBrk="1" hangingPunct="1">
              <a:spcBef>
                <a:spcPct val="50000"/>
              </a:spcBef>
            </a:pPr>
            <a:r>
              <a:rPr lang="de-DE" altLang="de-DE">
                <a:solidFill>
                  <a:schemeClr val="tx1"/>
                </a:solidFill>
                <a:hlinkClick r:id="rId3"/>
              </a:rPr>
              <a:t>www.wikipedia.de</a:t>
            </a:r>
            <a:endParaRPr lang="de-DE" altLang="de-DE">
              <a:solidFill>
                <a:schemeClr val="tx1"/>
              </a:solidFill>
            </a:endParaRPr>
          </a:p>
        </p:txBody>
      </p:sp>
      <p:pic>
        <p:nvPicPr>
          <p:cNvPr id="32778" name="Picture 10">
            <a:extLst>
              <a:ext uri="{FF2B5EF4-FFF2-40B4-BE49-F238E27FC236}">
                <a16:creationId xmlns:a16="http://schemas.microsoft.com/office/drawing/2014/main" id="{DB35FEDF-2540-418B-B054-CDCB93375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989138"/>
            <a:ext cx="3810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2" name="Text Box 12">
            <a:extLst>
              <a:ext uri="{FF2B5EF4-FFF2-40B4-BE49-F238E27FC236}">
                <a16:creationId xmlns:a16="http://schemas.microsoft.com/office/drawing/2014/main" id="{EC1FF08A-E153-4A80-A524-E7A60DE5C52D}"/>
              </a:ext>
            </a:extLst>
          </p:cNvPr>
          <p:cNvSpPr txBox="1">
            <a:spLocks noChangeArrowheads="1"/>
          </p:cNvSpPr>
          <p:nvPr/>
        </p:nvSpPr>
        <p:spPr bwMode="auto">
          <a:xfrm>
            <a:off x="539750" y="4292600"/>
            <a:ext cx="338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c) Vergrößerung der 	Tangentialkraft</a:t>
            </a:r>
          </a:p>
        </p:txBody>
      </p:sp>
      <p:sp>
        <p:nvSpPr>
          <p:cNvPr id="155656" name="Text Box 8">
            <a:extLst>
              <a:ext uri="{FF2B5EF4-FFF2-40B4-BE49-F238E27FC236}">
                <a16:creationId xmlns:a16="http://schemas.microsoft.com/office/drawing/2014/main" id="{C239DA94-AA1D-41DF-807D-B29F48917EB1}"/>
              </a:ext>
            </a:extLst>
          </p:cNvPr>
          <p:cNvSpPr txBox="1">
            <a:spLocks noChangeArrowheads="1"/>
          </p:cNvSpPr>
          <p:nvPr/>
        </p:nvSpPr>
        <p:spPr bwMode="auto">
          <a:xfrm>
            <a:off x="539750" y="1557338"/>
            <a:ext cx="5040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Zur Verbesserung der Wurfweite</a:t>
            </a:r>
          </a:p>
        </p:txBody>
      </p:sp>
      <p:pic>
        <p:nvPicPr>
          <p:cNvPr id="61455" name="Grafik 5">
            <a:extLst>
              <a:ext uri="{FF2B5EF4-FFF2-40B4-BE49-F238E27FC236}">
                <a16:creationId xmlns:a16="http://schemas.microsoft.com/office/drawing/2014/main" id="{3FC7A477-8387-4D2E-B739-D2FF158B19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1557338"/>
            <a:ext cx="4932363"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56"/>
                                        </p:tgtEl>
                                        <p:attrNameLst>
                                          <p:attrName>style.visibility</p:attrName>
                                        </p:attrNameLst>
                                      </p:cBhvr>
                                      <p:to>
                                        <p:strVal val="visible"/>
                                      </p:to>
                                    </p:set>
                                    <p:animEffect transition="in" filter="blinds(horizontal)">
                                      <p:cBhvr>
                                        <p:cTn id="7" dur="500"/>
                                        <p:tgtEl>
                                          <p:spTgt spid="1556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46"/>
                                        </p:tgtEl>
                                        <p:attrNameLst>
                                          <p:attrName>style.visibility</p:attrName>
                                        </p:attrNameLst>
                                      </p:cBhvr>
                                      <p:to>
                                        <p:strVal val="visible"/>
                                      </p:to>
                                    </p:set>
                                    <p:anim calcmode="lin" valueType="num">
                                      <p:cBhvr additive="base">
                                        <p:cTn id="12" dur="500" fill="hold"/>
                                        <p:tgtEl>
                                          <p:spTgt spid="61446"/>
                                        </p:tgtEl>
                                        <p:attrNameLst>
                                          <p:attrName>ppt_x</p:attrName>
                                        </p:attrNameLst>
                                      </p:cBhvr>
                                      <p:tavLst>
                                        <p:tav tm="0">
                                          <p:val>
                                            <p:strVal val="#ppt_x"/>
                                          </p:val>
                                        </p:tav>
                                        <p:tav tm="100000">
                                          <p:val>
                                            <p:strVal val="#ppt_x"/>
                                          </p:val>
                                        </p:tav>
                                      </p:tavLst>
                                    </p:anim>
                                    <p:anim calcmode="lin" valueType="num">
                                      <p:cBhvr additive="base">
                                        <p:cTn id="13" dur="500" fill="hold"/>
                                        <p:tgtEl>
                                          <p:spTgt spid="6144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447"/>
                                        </p:tgtEl>
                                        <p:attrNameLst>
                                          <p:attrName>style.visibility</p:attrName>
                                        </p:attrNameLst>
                                      </p:cBhvr>
                                      <p:to>
                                        <p:strVal val="visible"/>
                                      </p:to>
                                    </p:set>
                                    <p:anim calcmode="lin" valueType="num">
                                      <p:cBhvr additive="base">
                                        <p:cTn id="18" dur="500" fill="hold"/>
                                        <p:tgtEl>
                                          <p:spTgt spid="61447"/>
                                        </p:tgtEl>
                                        <p:attrNameLst>
                                          <p:attrName>ppt_x</p:attrName>
                                        </p:attrNameLst>
                                      </p:cBhvr>
                                      <p:tavLst>
                                        <p:tav tm="0">
                                          <p:val>
                                            <p:strVal val="#ppt_x"/>
                                          </p:val>
                                        </p:tav>
                                        <p:tav tm="100000">
                                          <p:val>
                                            <p:strVal val="#ppt_x"/>
                                          </p:val>
                                        </p:tav>
                                      </p:tavLst>
                                    </p:anim>
                                    <p:anim calcmode="lin" valueType="num">
                                      <p:cBhvr additive="base">
                                        <p:cTn id="19" dur="500" fill="hold"/>
                                        <p:tgtEl>
                                          <p:spTgt spid="61447"/>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00"/>
                            </p:stCondLst>
                            <p:childTnLst>
                              <p:par>
                                <p:cTn id="21" presetID="9" presetClass="entr" presetSubtype="0" fill="hold" nodeType="afterEffect">
                                  <p:stCondLst>
                                    <p:cond delay="1000"/>
                                  </p:stCondLst>
                                  <p:childTnLst>
                                    <p:set>
                                      <p:cBhvr>
                                        <p:cTn id="22" dur="1" fill="hold">
                                          <p:stCondLst>
                                            <p:cond delay="0"/>
                                          </p:stCondLst>
                                        </p:cTn>
                                        <p:tgtEl>
                                          <p:spTgt spid="61455"/>
                                        </p:tgtEl>
                                        <p:attrNameLst>
                                          <p:attrName>style.visibility</p:attrName>
                                        </p:attrNameLst>
                                      </p:cBhvr>
                                      <p:to>
                                        <p:strVal val="visible"/>
                                      </p:to>
                                    </p:set>
                                    <p:animEffect transition="in" filter="dissolve">
                                      <p:cBhvr>
                                        <p:cTn id="23" dur="500"/>
                                        <p:tgtEl>
                                          <p:spTgt spid="6145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1452"/>
                                        </p:tgtEl>
                                        <p:attrNameLst>
                                          <p:attrName>style.visibility</p:attrName>
                                        </p:attrNameLst>
                                      </p:cBhvr>
                                      <p:to>
                                        <p:strVal val="visible"/>
                                      </p:to>
                                    </p:set>
                                    <p:anim calcmode="lin" valueType="num">
                                      <p:cBhvr additive="base">
                                        <p:cTn id="28" dur="500" fill="hold"/>
                                        <p:tgtEl>
                                          <p:spTgt spid="61452"/>
                                        </p:tgtEl>
                                        <p:attrNameLst>
                                          <p:attrName>ppt_x</p:attrName>
                                        </p:attrNameLst>
                                      </p:cBhvr>
                                      <p:tavLst>
                                        <p:tav tm="0">
                                          <p:val>
                                            <p:strVal val="#ppt_x"/>
                                          </p:val>
                                        </p:tav>
                                        <p:tav tm="100000">
                                          <p:val>
                                            <p:strVal val="#ppt_x"/>
                                          </p:val>
                                        </p:tav>
                                      </p:tavLst>
                                    </p:anim>
                                    <p:anim calcmode="lin" valueType="num">
                                      <p:cBhvr additive="base">
                                        <p:cTn id="29" dur="500" fill="hold"/>
                                        <p:tgtEl>
                                          <p:spTgt spid="61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P spid="61447" grpId="0"/>
      <p:bldP spid="61452" grpId="0"/>
      <p:bldP spid="1556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ußzeilenplatzhalter 1">
            <a:extLst>
              <a:ext uri="{FF2B5EF4-FFF2-40B4-BE49-F238E27FC236}">
                <a16:creationId xmlns:a16="http://schemas.microsoft.com/office/drawing/2014/main" id="{A3585D1A-6528-472B-986B-B1B31EA32285}"/>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34819" name="Foliennummernplatzhalter 2">
            <a:extLst>
              <a:ext uri="{FF2B5EF4-FFF2-40B4-BE49-F238E27FC236}">
                <a16:creationId xmlns:a16="http://schemas.microsoft.com/office/drawing/2014/main" id="{FC92F40C-40B0-49EB-A990-E6EAED50B285}"/>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DA0E7008-1821-4C98-B719-2974294AA548}" type="slidenum">
              <a:rPr lang="de-DE" altLang="de-DE" sz="1200"/>
              <a:pPr algn="r" eaLnBrk="1" hangingPunct="1"/>
              <a:t>11</a:t>
            </a:fld>
            <a:endParaRPr lang="de-DE" altLang="de-DE" sz="1200"/>
          </a:p>
        </p:txBody>
      </p:sp>
      <p:sp>
        <p:nvSpPr>
          <p:cNvPr id="34820" name="Text Box 2">
            <a:extLst>
              <a:ext uri="{FF2B5EF4-FFF2-40B4-BE49-F238E27FC236}">
                <a16:creationId xmlns:a16="http://schemas.microsoft.com/office/drawing/2014/main" id="{14BBB9CE-D24A-4D7C-8A2C-AA5684516BC3}"/>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4.3 Die Flugbahnen</a:t>
            </a:r>
          </a:p>
        </p:txBody>
      </p:sp>
      <p:sp>
        <p:nvSpPr>
          <p:cNvPr id="155651" name="Text Box 3">
            <a:extLst>
              <a:ext uri="{FF2B5EF4-FFF2-40B4-BE49-F238E27FC236}">
                <a16:creationId xmlns:a16="http://schemas.microsoft.com/office/drawing/2014/main" id="{9CC853F9-B9BF-405D-9538-49753709E313}"/>
              </a:ext>
            </a:extLst>
          </p:cNvPr>
          <p:cNvSpPr txBox="1">
            <a:spLocks noChangeArrowheads="1"/>
          </p:cNvSpPr>
          <p:nvPr/>
        </p:nvSpPr>
        <p:spPr bwMode="auto">
          <a:xfrm>
            <a:off x="539750" y="1052513"/>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4.3.1  Die Flugbahn unter idealen Bedingungen</a:t>
            </a:r>
          </a:p>
        </p:txBody>
      </p:sp>
      <p:sp>
        <p:nvSpPr>
          <p:cNvPr id="34822" name="Text Box 8">
            <a:extLst>
              <a:ext uri="{FF2B5EF4-FFF2-40B4-BE49-F238E27FC236}">
                <a16:creationId xmlns:a16="http://schemas.microsoft.com/office/drawing/2014/main" id="{011CCD29-1459-448F-9877-8F71BE6DF483}"/>
              </a:ext>
            </a:extLst>
          </p:cNvPr>
          <p:cNvSpPr txBox="1">
            <a:spLocks noChangeArrowheads="1"/>
          </p:cNvSpPr>
          <p:nvPr/>
        </p:nvSpPr>
        <p:spPr bwMode="auto">
          <a:xfrm>
            <a:off x="3635375" y="1844675"/>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endParaRPr lang="de-DE" altLang="de-DE"/>
          </a:p>
        </p:txBody>
      </p:sp>
      <p:sp>
        <p:nvSpPr>
          <p:cNvPr id="34823" name="Rectangle 14">
            <a:extLst>
              <a:ext uri="{FF2B5EF4-FFF2-40B4-BE49-F238E27FC236}">
                <a16:creationId xmlns:a16="http://schemas.microsoft.com/office/drawing/2014/main" id="{E14D8BB2-1ACC-41E3-B855-D9B44EE50020}"/>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34824" name="Rectangle 31">
            <a:extLst>
              <a:ext uri="{FF2B5EF4-FFF2-40B4-BE49-F238E27FC236}">
                <a16:creationId xmlns:a16="http://schemas.microsoft.com/office/drawing/2014/main" id="{3E8D3879-408C-469C-BC88-60224D967ED8}"/>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graphicFrame>
        <p:nvGraphicFramePr>
          <p:cNvPr id="63518" name="Object 30">
            <a:extLst>
              <a:ext uri="{FF2B5EF4-FFF2-40B4-BE49-F238E27FC236}">
                <a16:creationId xmlns:a16="http://schemas.microsoft.com/office/drawing/2014/main" id="{00A0B622-22B6-425D-BEDB-8BD618768679}"/>
              </a:ext>
            </a:extLst>
          </p:cNvPr>
          <p:cNvGraphicFramePr>
            <a:graphicFrameLocks noChangeAspect="1"/>
          </p:cNvGraphicFramePr>
          <p:nvPr/>
        </p:nvGraphicFramePr>
        <p:xfrm>
          <a:off x="755650" y="1700213"/>
          <a:ext cx="5976938" cy="4364037"/>
        </p:xfrm>
        <a:graphic>
          <a:graphicData uri="http://schemas.openxmlformats.org/presentationml/2006/ole">
            <mc:AlternateContent xmlns:mc="http://schemas.openxmlformats.org/markup-compatibility/2006">
              <mc:Choice xmlns:v="urn:schemas-microsoft-com:vml" Requires="v">
                <p:oleObj spid="_x0000_s34845" name="Diagramm" r:id="rId6" imgW="5648478" imgH="4229089" progId="Excel.Chart.8">
                  <p:embed/>
                </p:oleObj>
              </mc:Choice>
              <mc:Fallback>
                <p:oleObj name="Diagramm" r:id="rId6" imgW="5648478" imgH="4229089" progId="Excel.Chart.8">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50" y="1700213"/>
                        <a:ext cx="5976938"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535" name="Line 47">
            <a:extLst>
              <a:ext uri="{FF2B5EF4-FFF2-40B4-BE49-F238E27FC236}">
                <a16:creationId xmlns:a16="http://schemas.microsoft.com/office/drawing/2014/main" id="{368F263C-3645-4397-AB89-CB3A61473D3E}"/>
              </a:ext>
            </a:extLst>
          </p:cNvPr>
          <p:cNvSpPr>
            <a:spLocks noChangeShapeType="1"/>
          </p:cNvSpPr>
          <p:nvPr/>
        </p:nvSpPr>
        <p:spPr bwMode="auto">
          <a:xfrm>
            <a:off x="1476375" y="2924175"/>
            <a:ext cx="4371975"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3536" name="Line 48">
            <a:extLst>
              <a:ext uri="{FF2B5EF4-FFF2-40B4-BE49-F238E27FC236}">
                <a16:creationId xmlns:a16="http://schemas.microsoft.com/office/drawing/2014/main" id="{254CD254-B66F-4D62-B35D-F48BBB83DD2A}"/>
              </a:ext>
            </a:extLst>
          </p:cNvPr>
          <p:cNvSpPr>
            <a:spLocks noChangeShapeType="1"/>
          </p:cNvSpPr>
          <p:nvPr/>
        </p:nvSpPr>
        <p:spPr bwMode="auto">
          <a:xfrm>
            <a:off x="1476375" y="2924175"/>
            <a:ext cx="0" cy="23034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3537" name="Line 49">
            <a:extLst>
              <a:ext uri="{FF2B5EF4-FFF2-40B4-BE49-F238E27FC236}">
                <a16:creationId xmlns:a16="http://schemas.microsoft.com/office/drawing/2014/main" id="{E8CD435B-90C2-44F8-9296-DB086CBB41CD}"/>
              </a:ext>
            </a:extLst>
          </p:cNvPr>
          <p:cNvSpPr>
            <a:spLocks noChangeShapeType="1"/>
          </p:cNvSpPr>
          <p:nvPr/>
        </p:nvSpPr>
        <p:spPr bwMode="auto">
          <a:xfrm>
            <a:off x="1692275" y="2924175"/>
            <a:ext cx="93503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3538" name="Line 50">
            <a:extLst>
              <a:ext uri="{FF2B5EF4-FFF2-40B4-BE49-F238E27FC236}">
                <a16:creationId xmlns:a16="http://schemas.microsoft.com/office/drawing/2014/main" id="{944DAFEC-625C-49C3-9E92-3C3E97FE35D7}"/>
              </a:ext>
            </a:extLst>
          </p:cNvPr>
          <p:cNvSpPr>
            <a:spLocks noChangeShapeType="1"/>
          </p:cNvSpPr>
          <p:nvPr/>
        </p:nvSpPr>
        <p:spPr bwMode="auto">
          <a:xfrm>
            <a:off x="3479800" y="3378200"/>
            <a:ext cx="93503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3539" name="Line 51">
            <a:extLst>
              <a:ext uri="{FF2B5EF4-FFF2-40B4-BE49-F238E27FC236}">
                <a16:creationId xmlns:a16="http://schemas.microsoft.com/office/drawing/2014/main" id="{D629B8AB-D820-4F9D-A8A1-A27AFAACD9D6}"/>
              </a:ext>
            </a:extLst>
          </p:cNvPr>
          <p:cNvSpPr>
            <a:spLocks noChangeShapeType="1"/>
          </p:cNvSpPr>
          <p:nvPr/>
        </p:nvSpPr>
        <p:spPr bwMode="auto">
          <a:xfrm>
            <a:off x="4859338" y="4221163"/>
            <a:ext cx="9350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3540" name="Text Box 52">
            <a:extLst>
              <a:ext uri="{FF2B5EF4-FFF2-40B4-BE49-F238E27FC236}">
                <a16:creationId xmlns:a16="http://schemas.microsoft.com/office/drawing/2014/main" id="{5BAD1D3C-5AA7-44A9-88E1-1CC1F186022E}"/>
              </a:ext>
            </a:extLst>
          </p:cNvPr>
          <p:cNvSpPr txBox="1">
            <a:spLocks noChangeArrowheads="1"/>
          </p:cNvSpPr>
          <p:nvPr/>
        </p:nvSpPr>
        <p:spPr bwMode="auto">
          <a:xfrm>
            <a:off x="2124075" y="256540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b="1">
                <a:solidFill>
                  <a:srgbClr val="FF0000"/>
                </a:solidFill>
              </a:rPr>
              <a:t>v</a:t>
            </a:r>
            <a:r>
              <a:rPr lang="de-DE" altLang="de-DE" b="1" baseline="-25000">
                <a:solidFill>
                  <a:srgbClr val="FF0000"/>
                </a:solidFill>
              </a:rPr>
              <a:t>x</a:t>
            </a:r>
          </a:p>
        </p:txBody>
      </p:sp>
      <p:sp>
        <p:nvSpPr>
          <p:cNvPr id="63541" name="Text Box 53">
            <a:extLst>
              <a:ext uri="{FF2B5EF4-FFF2-40B4-BE49-F238E27FC236}">
                <a16:creationId xmlns:a16="http://schemas.microsoft.com/office/drawing/2014/main" id="{2EF9008F-AA78-403B-BA72-7EFD27D2E862}"/>
              </a:ext>
            </a:extLst>
          </p:cNvPr>
          <p:cNvSpPr txBox="1">
            <a:spLocks noChangeArrowheads="1"/>
          </p:cNvSpPr>
          <p:nvPr/>
        </p:nvSpPr>
        <p:spPr bwMode="auto">
          <a:xfrm>
            <a:off x="3779838" y="299720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b="1">
                <a:solidFill>
                  <a:srgbClr val="FF0000"/>
                </a:solidFill>
              </a:rPr>
              <a:t>v</a:t>
            </a:r>
            <a:r>
              <a:rPr lang="de-DE" altLang="de-DE" b="1" baseline="-25000">
                <a:solidFill>
                  <a:srgbClr val="FF0000"/>
                </a:solidFill>
              </a:rPr>
              <a:t>x</a:t>
            </a:r>
          </a:p>
        </p:txBody>
      </p:sp>
      <p:sp>
        <p:nvSpPr>
          <p:cNvPr id="63542" name="Text Box 54">
            <a:extLst>
              <a:ext uri="{FF2B5EF4-FFF2-40B4-BE49-F238E27FC236}">
                <a16:creationId xmlns:a16="http://schemas.microsoft.com/office/drawing/2014/main" id="{0C46BAF6-98EE-48A2-9A16-AC99A8F69E92}"/>
              </a:ext>
            </a:extLst>
          </p:cNvPr>
          <p:cNvSpPr txBox="1">
            <a:spLocks noChangeArrowheads="1"/>
          </p:cNvSpPr>
          <p:nvPr/>
        </p:nvSpPr>
        <p:spPr bwMode="auto">
          <a:xfrm>
            <a:off x="5148263" y="378936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b="1">
                <a:solidFill>
                  <a:srgbClr val="FF0000"/>
                </a:solidFill>
              </a:rPr>
              <a:t>v</a:t>
            </a:r>
            <a:r>
              <a:rPr lang="de-DE" altLang="de-DE" b="1" baseline="-25000">
                <a:solidFill>
                  <a:srgbClr val="FF0000"/>
                </a:solidFill>
              </a:rPr>
              <a:t>x</a:t>
            </a:r>
          </a:p>
        </p:txBody>
      </p:sp>
      <p:sp>
        <p:nvSpPr>
          <p:cNvPr id="63543" name="Line 55">
            <a:extLst>
              <a:ext uri="{FF2B5EF4-FFF2-40B4-BE49-F238E27FC236}">
                <a16:creationId xmlns:a16="http://schemas.microsoft.com/office/drawing/2014/main" id="{689ABCF9-11B0-4B7A-8072-A33BF63D5BCC}"/>
              </a:ext>
            </a:extLst>
          </p:cNvPr>
          <p:cNvSpPr>
            <a:spLocks noChangeShapeType="1"/>
          </p:cNvSpPr>
          <p:nvPr/>
        </p:nvSpPr>
        <p:spPr bwMode="auto">
          <a:xfrm>
            <a:off x="3492500" y="3357563"/>
            <a:ext cx="0" cy="358775"/>
          </a:xfrm>
          <a:prstGeom prst="line">
            <a:avLst/>
          </a:prstGeom>
          <a:noFill/>
          <a:ln w="381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3544" name="Line 56">
            <a:extLst>
              <a:ext uri="{FF2B5EF4-FFF2-40B4-BE49-F238E27FC236}">
                <a16:creationId xmlns:a16="http://schemas.microsoft.com/office/drawing/2014/main" id="{647DDC9B-2FC5-4B35-8A81-E31E4CF235E6}"/>
              </a:ext>
            </a:extLst>
          </p:cNvPr>
          <p:cNvSpPr>
            <a:spLocks noChangeShapeType="1"/>
          </p:cNvSpPr>
          <p:nvPr/>
        </p:nvSpPr>
        <p:spPr bwMode="auto">
          <a:xfrm>
            <a:off x="4859338" y="4221163"/>
            <a:ext cx="0" cy="720725"/>
          </a:xfrm>
          <a:prstGeom prst="line">
            <a:avLst/>
          </a:prstGeom>
          <a:noFill/>
          <a:ln w="381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3545" name="Text Box 57">
            <a:extLst>
              <a:ext uri="{FF2B5EF4-FFF2-40B4-BE49-F238E27FC236}">
                <a16:creationId xmlns:a16="http://schemas.microsoft.com/office/drawing/2014/main" id="{4D5D768C-AB16-4AF9-B8EA-04DCA936D98C}"/>
              </a:ext>
            </a:extLst>
          </p:cNvPr>
          <p:cNvSpPr txBox="1">
            <a:spLocks noChangeArrowheads="1"/>
          </p:cNvSpPr>
          <p:nvPr/>
        </p:nvSpPr>
        <p:spPr bwMode="auto">
          <a:xfrm>
            <a:off x="3059113" y="335756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b="1">
                <a:solidFill>
                  <a:srgbClr val="0066FF"/>
                </a:solidFill>
              </a:rPr>
              <a:t>v</a:t>
            </a:r>
            <a:r>
              <a:rPr lang="de-DE" altLang="de-DE" b="1" baseline="-25000">
                <a:solidFill>
                  <a:srgbClr val="0066FF"/>
                </a:solidFill>
              </a:rPr>
              <a:t>y</a:t>
            </a:r>
          </a:p>
        </p:txBody>
      </p:sp>
      <p:sp>
        <p:nvSpPr>
          <p:cNvPr id="63546" name="Text Box 58">
            <a:extLst>
              <a:ext uri="{FF2B5EF4-FFF2-40B4-BE49-F238E27FC236}">
                <a16:creationId xmlns:a16="http://schemas.microsoft.com/office/drawing/2014/main" id="{A2C7ECB2-E80F-4C31-A37D-6C6BBFC39F4C}"/>
              </a:ext>
            </a:extLst>
          </p:cNvPr>
          <p:cNvSpPr txBox="1">
            <a:spLocks noChangeArrowheads="1"/>
          </p:cNvSpPr>
          <p:nvPr/>
        </p:nvSpPr>
        <p:spPr bwMode="auto">
          <a:xfrm>
            <a:off x="4500563" y="429260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b="1">
                <a:solidFill>
                  <a:srgbClr val="0066FF"/>
                </a:solidFill>
              </a:rPr>
              <a:t>v</a:t>
            </a:r>
            <a:r>
              <a:rPr lang="de-DE" altLang="de-DE" b="1" baseline="-25000">
                <a:solidFill>
                  <a:srgbClr val="0066FF"/>
                </a:solidFill>
              </a:rPr>
              <a:t>y</a:t>
            </a:r>
          </a:p>
        </p:txBody>
      </p:sp>
      <p:pic>
        <p:nvPicPr>
          <p:cNvPr id="2" name="Flugbahn">
            <a:hlinkClick r:id="" action="ppaction://media"/>
            <a:extLst>
              <a:ext uri="{FF2B5EF4-FFF2-40B4-BE49-F238E27FC236}">
                <a16:creationId xmlns:a16="http://schemas.microsoft.com/office/drawing/2014/main" id="{57754F37-07B2-44DE-A227-4CB16F3B32D2}"/>
              </a:ext>
            </a:extLst>
          </p:cNvPr>
          <p:cNvPicPr>
            <a:picLocks noChangeAspect="1"/>
          </p:cNvPicPr>
          <p:nvPr>
            <a:videoFile r:link="rId3"/>
            <p:extLst>
              <p:ext uri="{DAA4B4D4-6D71-4841-9C94-3DE7FCFB9230}">
                <p14:media xmlns:p14="http://schemas.microsoft.com/office/powerpoint/2010/main" r:embed="rId2"/>
              </p:ext>
            </p:extLst>
          </p:nvPr>
        </p:nvPicPr>
        <p:blipFill>
          <a:blip r:embed="rId8"/>
          <a:stretch>
            <a:fillRect/>
          </a:stretch>
        </p:blipFill>
        <p:spPr>
          <a:xfrm>
            <a:off x="636578" y="1700206"/>
            <a:ext cx="7758286" cy="436403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blinds(horizontal)">
                                      <p:cBhvr>
                                        <p:cTn id="7" dur="500"/>
                                        <p:tgtEl>
                                          <p:spTgt spid="155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518"/>
                                        </p:tgtEl>
                                        <p:attrNameLst>
                                          <p:attrName>style.visibility</p:attrName>
                                        </p:attrNameLst>
                                      </p:cBhvr>
                                      <p:to>
                                        <p:strVal val="visible"/>
                                      </p:to>
                                    </p:set>
                                    <p:animEffect transition="in" filter="dissolve">
                                      <p:cBhvr>
                                        <p:cTn id="12" dur="500"/>
                                        <p:tgtEl>
                                          <p:spTgt spid="635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63535"/>
                                        </p:tgtEl>
                                        <p:attrNameLst>
                                          <p:attrName>style.visibility</p:attrName>
                                        </p:attrNameLst>
                                      </p:cBhvr>
                                      <p:to>
                                        <p:strVal val="visible"/>
                                      </p:to>
                                    </p:set>
                                    <p:anim calcmode="lin" valueType="num">
                                      <p:cBhvr>
                                        <p:cTn id="17" dur="1000" fill="hold"/>
                                        <p:tgtEl>
                                          <p:spTgt spid="63535"/>
                                        </p:tgtEl>
                                        <p:attrNameLst>
                                          <p:attrName>ppt_w</p:attrName>
                                        </p:attrNameLst>
                                      </p:cBhvr>
                                      <p:tavLst>
                                        <p:tav tm="0">
                                          <p:val>
                                            <p:strVal val="#ppt_w*0.70"/>
                                          </p:val>
                                        </p:tav>
                                        <p:tav tm="100000">
                                          <p:val>
                                            <p:strVal val="#ppt_w"/>
                                          </p:val>
                                        </p:tav>
                                      </p:tavLst>
                                    </p:anim>
                                    <p:anim calcmode="lin" valueType="num">
                                      <p:cBhvr>
                                        <p:cTn id="18" dur="1000" fill="hold"/>
                                        <p:tgtEl>
                                          <p:spTgt spid="63535"/>
                                        </p:tgtEl>
                                        <p:attrNameLst>
                                          <p:attrName>ppt_h</p:attrName>
                                        </p:attrNameLst>
                                      </p:cBhvr>
                                      <p:tavLst>
                                        <p:tav tm="0">
                                          <p:val>
                                            <p:strVal val="#ppt_h"/>
                                          </p:val>
                                        </p:tav>
                                        <p:tav tm="100000">
                                          <p:val>
                                            <p:strVal val="#ppt_h"/>
                                          </p:val>
                                        </p:tav>
                                      </p:tavLst>
                                    </p:anim>
                                    <p:animEffect transition="in" filter="fade">
                                      <p:cBhvr>
                                        <p:cTn id="19" dur="1000"/>
                                        <p:tgtEl>
                                          <p:spTgt spid="63535"/>
                                        </p:tgtEl>
                                      </p:cBhvr>
                                    </p:animEffect>
                                  </p:childTnLst>
                                </p:cTn>
                              </p:par>
                            </p:childTnLst>
                          </p:cTn>
                        </p:par>
                        <p:par>
                          <p:cTn id="20" fill="hold" nodeType="afterGroup">
                            <p:stCondLst>
                              <p:cond delay="1000"/>
                            </p:stCondLst>
                            <p:childTnLst>
                              <p:par>
                                <p:cTn id="21" presetID="55" presetClass="entr" presetSubtype="0" fill="hold" nodeType="afterEffect">
                                  <p:stCondLst>
                                    <p:cond delay="0"/>
                                  </p:stCondLst>
                                  <p:childTnLst>
                                    <p:set>
                                      <p:cBhvr>
                                        <p:cTn id="22" dur="1" fill="hold">
                                          <p:stCondLst>
                                            <p:cond delay="0"/>
                                          </p:stCondLst>
                                        </p:cTn>
                                        <p:tgtEl>
                                          <p:spTgt spid="63536"/>
                                        </p:tgtEl>
                                        <p:attrNameLst>
                                          <p:attrName>style.visibility</p:attrName>
                                        </p:attrNameLst>
                                      </p:cBhvr>
                                      <p:to>
                                        <p:strVal val="visible"/>
                                      </p:to>
                                    </p:set>
                                    <p:anim calcmode="lin" valueType="num">
                                      <p:cBhvr>
                                        <p:cTn id="23" dur="1000" fill="hold"/>
                                        <p:tgtEl>
                                          <p:spTgt spid="63536"/>
                                        </p:tgtEl>
                                        <p:attrNameLst>
                                          <p:attrName>ppt_w</p:attrName>
                                        </p:attrNameLst>
                                      </p:cBhvr>
                                      <p:tavLst>
                                        <p:tav tm="0">
                                          <p:val>
                                            <p:strVal val="#ppt_w*0.70"/>
                                          </p:val>
                                        </p:tav>
                                        <p:tav tm="100000">
                                          <p:val>
                                            <p:strVal val="#ppt_w"/>
                                          </p:val>
                                        </p:tav>
                                      </p:tavLst>
                                    </p:anim>
                                    <p:anim calcmode="lin" valueType="num">
                                      <p:cBhvr>
                                        <p:cTn id="24" dur="1000" fill="hold"/>
                                        <p:tgtEl>
                                          <p:spTgt spid="63536"/>
                                        </p:tgtEl>
                                        <p:attrNameLst>
                                          <p:attrName>ppt_h</p:attrName>
                                        </p:attrNameLst>
                                      </p:cBhvr>
                                      <p:tavLst>
                                        <p:tav tm="0">
                                          <p:val>
                                            <p:strVal val="#ppt_h"/>
                                          </p:val>
                                        </p:tav>
                                        <p:tav tm="100000">
                                          <p:val>
                                            <p:strVal val="#ppt_h"/>
                                          </p:val>
                                        </p:tav>
                                      </p:tavLst>
                                    </p:anim>
                                    <p:animEffect transition="in" filter="fade">
                                      <p:cBhvr>
                                        <p:cTn id="25" dur="1000"/>
                                        <p:tgtEl>
                                          <p:spTgt spid="6353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nodeType="clickEffect">
                                  <p:stCondLst>
                                    <p:cond delay="0"/>
                                  </p:stCondLst>
                                  <p:childTnLst>
                                    <p:set>
                                      <p:cBhvr>
                                        <p:cTn id="29" dur="1" fill="hold">
                                          <p:stCondLst>
                                            <p:cond delay="0"/>
                                          </p:stCondLst>
                                        </p:cTn>
                                        <p:tgtEl>
                                          <p:spTgt spid="63537"/>
                                        </p:tgtEl>
                                        <p:attrNameLst>
                                          <p:attrName>style.visibility</p:attrName>
                                        </p:attrNameLst>
                                      </p:cBhvr>
                                      <p:to>
                                        <p:strVal val="visible"/>
                                      </p:to>
                                    </p:set>
                                    <p:anim calcmode="lin" valueType="num">
                                      <p:cBhvr>
                                        <p:cTn id="30" dur="1000" fill="hold"/>
                                        <p:tgtEl>
                                          <p:spTgt spid="63537"/>
                                        </p:tgtEl>
                                        <p:attrNameLst>
                                          <p:attrName>ppt_w</p:attrName>
                                        </p:attrNameLst>
                                      </p:cBhvr>
                                      <p:tavLst>
                                        <p:tav tm="0">
                                          <p:val>
                                            <p:strVal val="#ppt_w*0.70"/>
                                          </p:val>
                                        </p:tav>
                                        <p:tav tm="100000">
                                          <p:val>
                                            <p:strVal val="#ppt_w"/>
                                          </p:val>
                                        </p:tav>
                                      </p:tavLst>
                                    </p:anim>
                                    <p:anim calcmode="lin" valueType="num">
                                      <p:cBhvr>
                                        <p:cTn id="31" dur="1000" fill="hold"/>
                                        <p:tgtEl>
                                          <p:spTgt spid="63537"/>
                                        </p:tgtEl>
                                        <p:attrNameLst>
                                          <p:attrName>ppt_h</p:attrName>
                                        </p:attrNameLst>
                                      </p:cBhvr>
                                      <p:tavLst>
                                        <p:tav tm="0">
                                          <p:val>
                                            <p:strVal val="#ppt_h"/>
                                          </p:val>
                                        </p:tav>
                                        <p:tav tm="100000">
                                          <p:val>
                                            <p:strVal val="#ppt_h"/>
                                          </p:val>
                                        </p:tav>
                                      </p:tavLst>
                                    </p:anim>
                                    <p:animEffect transition="in" filter="fade">
                                      <p:cBhvr>
                                        <p:cTn id="32" dur="1000"/>
                                        <p:tgtEl>
                                          <p:spTgt spid="6353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3540"/>
                                        </p:tgtEl>
                                        <p:attrNameLst>
                                          <p:attrName>style.visibility</p:attrName>
                                        </p:attrNameLst>
                                      </p:cBhvr>
                                      <p:to>
                                        <p:strVal val="visible"/>
                                      </p:to>
                                    </p:set>
                                    <p:animEffect transition="in" filter="dissolve">
                                      <p:cBhvr>
                                        <p:cTn id="35" dur="500"/>
                                        <p:tgtEl>
                                          <p:spTgt spid="63540"/>
                                        </p:tgtEl>
                                      </p:cBhvr>
                                    </p:animEffect>
                                  </p:childTnLst>
                                </p:cTn>
                              </p:par>
                            </p:childTnLst>
                          </p:cTn>
                        </p:par>
                        <p:par>
                          <p:cTn id="36" fill="hold" nodeType="afterGroup">
                            <p:stCondLst>
                              <p:cond delay="1000"/>
                            </p:stCondLst>
                            <p:childTnLst>
                              <p:par>
                                <p:cTn id="37" presetID="55" presetClass="entr" presetSubtype="0" fill="hold" nodeType="afterEffect">
                                  <p:stCondLst>
                                    <p:cond delay="0"/>
                                  </p:stCondLst>
                                  <p:childTnLst>
                                    <p:set>
                                      <p:cBhvr>
                                        <p:cTn id="38" dur="1" fill="hold">
                                          <p:stCondLst>
                                            <p:cond delay="0"/>
                                          </p:stCondLst>
                                        </p:cTn>
                                        <p:tgtEl>
                                          <p:spTgt spid="63538"/>
                                        </p:tgtEl>
                                        <p:attrNameLst>
                                          <p:attrName>style.visibility</p:attrName>
                                        </p:attrNameLst>
                                      </p:cBhvr>
                                      <p:to>
                                        <p:strVal val="visible"/>
                                      </p:to>
                                    </p:set>
                                    <p:anim calcmode="lin" valueType="num">
                                      <p:cBhvr>
                                        <p:cTn id="39" dur="1000" fill="hold"/>
                                        <p:tgtEl>
                                          <p:spTgt spid="63538"/>
                                        </p:tgtEl>
                                        <p:attrNameLst>
                                          <p:attrName>ppt_w</p:attrName>
                                        </p:attrNameLst>
                                      </p:cBhvr>
                                      <p:tavLst>
                                        <p:tav tm="0">
                                          <p:val>
                                            <p:strVal val="#ppt_w*0.70"/>
                                          </p:val>
                                        </p:tav>
                                        <p:tav tm="100000">
                                          <p:val>
                                            <p:strVal val="#ppt_w"/>
                                          </p:val>
                                        </p:tav>
                                      </p:tavLst>
                                    </p:anim>
                                    <p:anim calcmode="lin" valueType="num">
                                      <p:cBhvr>
                                        <p:cTn id="40" dur="1000" fill="hold"/>
                                        <p:tgtEl>
                                          <p:spTgt spid="63538"/>
                                        </p:tgtEl>
                                        <p:attrNameLst>
                                          <p:attrName>ppt_h</p:attrName>
                                        </p:attrNameLst>
                                      </p:cBhvr>
                                      <p:tavLst>
                                        <p:tav tm="0">
                                          <p:val>
                                            <p:strVal val="#ppt_h"/>
                                          </p:val>
                                        </p:tav>
                                        <p:tav tm="100000">
                                          <p:val>
                                            <p:strVal val="#ppt_h"/>
                                          </p:val>
                                        </p:tav>
                                      </p:tavLst>
                                    </p:anim>
                                    <p:animEffect transition="in" filter="fade">
                                      <p:cBhvr>
                                        <p:cTn id="41" dur="1000"/>
                                        <p:tgtEl>
                                          <p:spTgt spid="6353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3541"/>
                                        </p:tgtEl>
                                        <p:attrNameLst>
                                          <p:attrName>style.visibility</p:attrName>
                                        </p:attrNameLst>
                                      </p:cBhvr>
                                      <p:to>
                                        <p:strVal val="visible"/>
                                      </p:to>
                                    </p:set>
                                    <p:animEffect transition="in" filter="dissolve">
                                      <p:cBhvr>
                                        <p:cTn id="44" dur="500"/>
                                        <p:tgtEl>
                                          <p:spTgt spid="63541"/>
                                        </p:tgtEl>
                                      </p:cBhvr>
                                    </p:animEffect>
                                  </p:childTnLst>
                                </p:cTn>
                              </p:par>
                            </p:childTnLst>
                          </p:cTn>
                        </p:par>
                        <p:par>
                          <p:cTn id="45" fill="hold" nodeType="afterGroup">
                            <p:stCondLst>
                              <p:cond delay="2000"/>
                            </p:stCondLst>
                            <p:childTnLst>
                              <p:par>
                                <p:cTn id="46" presetID="55" presetClass="entr" presetSubtype="0" fill="hold" nodeType="afterEffect">
                                  <p:stCondLst>
                                    <p:cond delay="0"/>
                                  </p:stCondLst>
                                  <p:childTnLst>
                                    <p:set>
                                      <p:cBhvr>
                                        <p:cTn id="47" dur="1" fill="hold">
                                          <p:stCondLst>
                                            <p:cond delay="0"/>
                                          </p:stCondLst>
                                        </p:cTn>
                                        <p:tgtEl>
                                          <p:spTgt spid="63539"/>
                                        </p:tgtEl>
                                        <p:attrNameLst>
                                          <p:attrName>style.visibility</p:attrName>
                                        </p:attrNameLst>
                                      </p:cBhvr>
                                      <p:to>
                                        <p:strVal val="visible"/>
                                      </p:to>
                                    </p:set>
                                    <p:anim calcmode="lin" valueType="num">
                                      <p:cBhvr>
                                        <p:cTn id="48" dur="1000" fill="hold"/>
                                        <p:tgtEl>
                                          <p:spTgt spid="63539"/>
                                        </p:tgtEl>
                                        <p:attrNameLst>
                                          <p:attrName>ppt_w</p:attrName>
                                        </p:attrNameLst>
                                      </p:cBhvr>
                                      <p:tavLst>
                                        <p:tav tm="0">
                                          <p:val>
                                            <p:strVal val="#ppt_w*0.70"/>
                                          </p:val>
                                        </p:tav>
                                        <p:tav tm="100000">
                                          <p:val>
                                            <p:strVal val="#ppt_w"/>
                                          </p:val>
                                        </p:tav>
                                      </p:tavLst>
                                    </p:anim>
                                    <p:anim calcmode="lin" valueType="num">
                                      <p:cBhvr>
                                        <p:cTn id="49" dur="1000" fill="hold"/>
                                        <p:tgtEl>
                                          <p:spTgt spid="63539"/>
                                        </p:tgtEl>
                                        <p:attrNameLst>
                                          <p:attrName>ppt_h</p:attrName>
                                        </p:attrNameLst>
                                      </p:cBhvr>
                                      <p:tavLst>
                                        <p:tav tm="0">
                                          <p:val>
                                            <p:strVal val="#ppt_h"/>
                                          </p:val>
                                        </p:tav>
                                        <p:tav tm="100000">
                                          <p:val>
                                            <p:strVal val="#ppt_h"/>
                                          </p:val>
                                        </p:tav>
                                      </p:tavLst>
                                    </p:anim>
                                    <p:animEffect transition="in" filter="fade">
                                      <p:cBhvr>
                                        <p:cTn id="50" dur="1000"/>
                                        <p:tgtEl>
                                          <p:spTgt spid="63539"/>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63542"/>
                                        </p:tgtEl>
                                        <p:attrNameLst>
                                          <p:attrName>style.visibility</p:attrName>
                                        </p:attrNameLst>
                                      </p:cBhvr>
                                      <p:to>
                                        <p:strVal val="visible"/>
                                      </p:to>
                                    </p:set>
                                    <p:animEffect transition="in" filter="dissolve">
                                      <p:cBhvr>
                                        <p:cTn id="53" dur="500"/>
                                        <p:tgtEl>
                                          <p:spTgt spid="6354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5" presetClass="entr" presetSubtype="0" fill="hold" nodeType="clickEffect">
                                  <p:stCondLst>
                                    <p:cond delay="0"/>
                                  </p:stCondLst>
                                  <p:childTnLst>
                                    <p:set>
                                      <p:cBhvr>
                                        <p:cTn id="57" dur="1" fill="hold">
                                          <p:stCondLst>
                                            <p:cond delay="0"/>
                                          </p:stCondLst>
                                        </p:cTn>
                                        <p:tgtEl>
                                          <p:spTgt spid="63543"/>
                                        </p:tgtEl>
                                        <p:attrNameLst>
                                          <p:attrName>style.visibility</p:attrName>
                                        </p:attrNameLst>
                                      </p:cBhvr>
                                      <p:to>
                                        <p:strVal val="visible"/>
                                      </p:to>
                                    </p:set>
                                    <p:anim calcmode="lin" valueType="num">
                                      <p:cBhvr>
                                        <p:cTn id="58" dur="1000" fill="hold"/>
                                        <p:tgtEl>
                                          <p:spTgt spid="63543"/>
                                        </p:tgtEl>
                                        <p:attrNameLst>
                                          <p:attrName>ppt_w</p:attrName>
                                        </p:attrNameLst>
                                      </p:cBhvr>
                                      <p:tavLst>
                                        <p:tav tm="0">
                                          <p:val>
                                            <p:strVal val="#ppt_w*0.70"/>
                                          </p:val>
                                        </p:tav>
                                        <p:tav tm="100000">
                                          <p:val>
                                            <p:strVal val="#ppt_w"/>
                                          </p:val>
                                        </p:tav>
                                      </p:tavLst>
                                    </p:anim>
                                    <p:anim calcmode="lin" valueType="num">
                                      <p:cBhvr>
                                        <p:cTn id="59" dur="1000" fill="hold"/>
                                        <p:tgtEl>
                                          <p:spTgt spid="63543"/>
                                        </p:tgtEl>
                                        <p:attrNameLst>
                                          <p:attrName>ppt_h</p:attrName>
                                        </p:attrNameLst>
                                      </p:cBhvr>
                                      <p:tavLst>
                                        <p:tav tm="0">
                                          <p:val>
                                            <p:strVal val="#ppt_h"/>
                                          </p:val>
                                        </p:tav>
                                        <p:tav tm="100000">
                                          <p:val>
                                            <p:strVal val="#ppt_h"/>
                                          </p:val>
                                        </p:tav>
                                      </p:tavLst>
                                    </p:anim>
                                    <p:animEffect transition="in" filter="fade">
                                      <p:cBhvr>
                                        <p:cTn id="60" dur="1000"/>
                                        <p:tgtEl>
                                          <p:spTgt spid="63543"/>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63545"/>
                                        </p:tgtEl>
                                        <p:attrNameLst>
                                          <p:attrName>style.visibility</p:attrName>
                                        </p:attrNameLst>
                                      </p:cBhvr>
                                      <p:to>
                                        <p:strVal val="visible"/>
                                      </p:to>
                                    </p:set>
                                    <p:animEffect transition="in" filter="dissolve">
                                      <p:cBhvr>
                                        <p:cTn id="63" dur="500"/>
                                        <p:tgtEl>
                                          <p:spTgt spid="6354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5" presetClass="entr" presetSubtype="0" fill="hold" nodeType="clickEffect">
                                  <p:stCondLst>
                                    <p:cond delay="0"/>
                                  </p:stCondLst>
                                  <p:childTnLst>
                                    <p:set>
                                      <p:cBhvr>
                                        <p:cTn id="67" dur="1" fill="hold">
                                          <p:stCondLst>
                                            <p:cond delay="0"/>
                                          </p:stCondLst>
                                        </p:cTn>
                                        <p:tgtEl>
                                          <p:spTgt spid="63544"/>
                                        </p:tgtEl>
                                        <p:attrNameLst>
                                          <p:attrName>style.visibility</p:attrName>
                                        </p:attrNameLst>
                                      </p:cBhvr>
                                      <p:to>
                                        <p:strVal val="visible"/>
                                      </p:to>
                                    </p:set>
                                    <p:anim calcmode="lin" valueType="num">
                                      <p:cBhvr>
                                        <p:cTn id="68" dur="1000" fill="hold"/>
                                        <p:tgtEl>
                                          <p:spTgt spid="63544"/>
                                        </p:tgtEl>
                                        <p:attrNameLst>
                                          <p:attrName>ppt_w</p:attrName>
                                        </p:attrNameLst>
                                      </p:cBhvr>
                                      <p:tavLst>
                                        <p:tav tm="0">
                                          <p:val>
                                            <p:strVal val="#ppt_w*0.70"/>
                                          </p:val>
                                        </p:tav>
                                        <p:tav tm="100000">
                                          <p:val>
                                            <p:strVal val="#ppt_w"/>
                                          </p:val>
                                        </p:tav>
                                      </p:tavLst>
                                    </p:anim>
                                    <p:anim calcmode="lin" valueType="num">
                                      <p:cBhvr>
                                        <p:cTn id="69" dur="1000" fill="hold"/>
                                        <p:tgtEl>
                                          <p:spTgt spid="63544"/>
                                        </p:tgtEl>
                                        <p:attrNameLst>
                                          <p:attrName>ppt_h</p:attrName>
                                        </p:attrNameLst>
                                      </p:cBhvr>
                                      <p:tavLst>
                                        <p:tav tm="0">
                                          <p:val>
                                            <p:strVal val="#ppt_h"/>
                                          </p:val>
                                        </p:tav>
                                        <p:tav tm="100000">
                                          <p:val>
                                            <p:strVal val="#ppt_h"/>
                                          </p:val>
                                        </p:tav>
                                      </p:tavLst>
                                    </p:anim>
                                    <p:animEffect transition="in" filter="fade">
                                      <p:cBhvr>
                                        <p:cTn id="70" dur="1000"/>
                                        <p:tgtEl>
                                          <p:spTgt spid="6354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63546"/>
                                        </p:tgtEl>
                                        <p:attrNameLst>
                                          <p:attrName>style.visibility</p:attrName>
                                        </p:attrNameLst>
                                      </p:cBhvr>
                                      <p:to>
                                        <p:strVal val="visible"/>
                                      </p:to>
                                    </p:set>
                                    <p:animEffect transition="in" filter="dissolve">
                                      <p:cBhvr>
                                        <p:cTn id="73" dur="500"/>
                                        <p:tgtEl>
                                          <p:spTgt spid="63546"/>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8" fill="hold" display="0">
                  <p:stCondLst>
                    <p:cond delay="indefinite"/>
                  </p:stCondLst>
                </p:cTn>
                <p:tgtEl>
                  <p:spTgt spid="2"/>
                </p:tgtEl>
              </p:cMediaNode>
            </p:video>
          </p:childTnLst>
        </p:cTn>
      </p:par>
    </p:tnLst>
    <p:bldLst>
      <p:bldP spid="155651" grpId="0"/>
      <p:bldOleChart spid="63518" grpId="0"/>
      <p:bldP spid="63540" grpId="0"/>
      <p:bldP spid="63541" grpId="0"/>
      <p:bldP spid="63542" grpId="0"/>
      <p:bldP spid="63545" grpId="0"/>
      <p:bldP spid="635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62" name="Picture 26">
            <a:extLst>
              <a:ext uri="{FF2B5EF4-FFF2-40B4-BE49-F238E27FC236}">
                <a16:creationId xmlns:a16="http://schemas.microsoft.com/office/drawing/2014/main" id="{6CE6BC4E-7DEF-41AB-97AC-4CFB33280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500438"/>
            <a:ext cx="67246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Fußzeilenplatzhalter 1">
            <a:extLst>
              <a:ext uri="{FF2B5EF4-FFF2-40B4-BE49-F238E27FC236}">
                <a16:creationId xmlns:a16="http://schemas.microsoft.com/office/drawing/2014/main" id="{91370404-DBEA-4205-A6D4-521095592EEB}"/>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36868" name="Foliennummernplatzhalter 2">
            <a:extLst>
              <a:ext uri="{FF2B5EF4-FFF2-40B4-BE49-F238E27FC236}">
                <a16:creationId xmlns:a16="http://schemas.microsoft.com/office/drawing/2014/main" id="{E94A1287-D155-4813-BFDA-C2EADA02A6A9}"/>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9AA071DB-6D81-4F68-A586-94714906574B}" type="slidenum">
              <a:rPr lang="de-DE" altLang="de-DE" sz="1200"/>
              <a:pPr algn="r" eaLnBrk="1" hangingPunct="1"/>
              <a:t>12</a:t>
            </a:fld>
            <a:endParaRPr lang="de-DE" altLang="de-DE" sz="1200"/>
          </a:p>
        </p:txBody>
      </p:sp>
      <p:sp>
        <p:nvSpPr>
          <p:cNvPr id="36869" name="Text Box 2">
            <a:extLst>
              <a:ext uri="{FF2B5EF4-FFF2-40B4-BE49-F238E27FC236}">
                <a16:creationId xmlns:a16="http://schemas.microsoft.com/office/drawing/2014/main" id="{2280774E-864C-4506-B8D3-E4ACA3A8ADDA}"/>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4.3 Die Flugbahnen</a:t>
            </a:r>
          </a:p>
        </p:txBody>
      </p:sp>
      <p:sp>
        <p:nvSpPr>
          <p:cNvPr id="36870" name="Text Box 3">
            <a:extLst>
              <a:ext uri="{FF2B5EF4-FFF2-40B4-BE49-F238E27FC236}">
                <a16:creationId xmlns:a16="http://schemas.microsoft.com/office/drawing/2014/main" id="{EF3858F6-BC32-4BE5-A068-1DF4E53181DF}"/>
              </a:ext>
            </a:extLst>
          </p:cNvPr>
          <p:cNvSpPr txBox="1">
            <a:spLocks noChangeArrowheads="1"/>
          </p:cNvSpPr>
          <p:nvPr/>
        </p:nvSpPr>
        <p:spPr bwMode="auto">
          <a:xfrm>
            <a:off x="539750" y="1052513"/>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4.3.1  Die Flugbahn unter idealen Bedingungen</a:t>
            </a:r>
          </a:p>
        </p:txBody>
      </p:sp>
      <p:sp>
        <p:nvSpPr>
          <p:cNvPr id="36871" name="Text Box 6">
            <a:extLst>
              <a:ext uri="{FF2B5EF4-FFF2-40B4-BE49-F238E27FC236}">
                <a16:creationId xmlns:a16="http://schemas.microsoft.com/office/drawing/2014/main" id="{FF4870E9-4334-4DBB-B420-FD8D9AB10751}"/>
              </a:ext>
            </a:extLst>
          </p:cNvPr>
          <p:cNvSpPr txBox="1">
            <a:spLocks noChangeArrowheads="1"/>
          </p:cNvSpPr>
          <p:nvPr/>
        </p:nvSpPr>
        <p:spPr bwMode="auto">
          <a:xfrm>
            <a:off x="3635375" y="1844675"/>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endParaRPr lang="de-DE" altLang="de-DE"/>
          </a:p>
        </p:txBody>
      </p:sp>
      <p:sp>
        <p:nvSpPr>
          <p:cNvPr id="36872" name="Rectangle 7">
            <a:extLst>
              <a:ext uri="{FF2B5EF4-FFF2-40B4-BE49-F238E27FC236}">
                <a16:creationId xmlns:a16="http://schemas.microsoft.com/office/drawing/2014/main" id="{5A084C30-BB46-4BA3-9091-83EA5CC17981}"/>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36873" name="Rectangle 8">
            <a:extLst>
              <a:ext uri="{FF2B5EF4-FFF2-40B4-BE49-F238E27FC236}">
                <a16:creationId xmlns:a16="http://schemas.microsoft.com/office/drawing/2014/main" id="{C01F0E49-5916-406A-814A-7EB0252A493E}"/>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65558" name="Text Box 22">
            <a:extLst>
              <a:ext uri="{FF2B5EF4-FFF2-40B4-BE49-F238E27FC236}">
                <a16:creationId xmlns:a16="http://schemas.microsoft.com/office/drawing/2014/main" id="{441FED84-791F-4188-832D-1728E76BAF8E}"/>
              </a:ext>
            </a:extLst>
          </p:cNvPr>
          <p:cNvSpPr txBox="1">
            <a:spLocks noChangeArrowheads="1"/>
          </p:cNvSpPr>
          <p:nvPr/>
        </p:nvSpPr>
        <p:spPr bwMode="auto">
          <a:xfrm>
            <a:off x="684213" y="1557338"/>
            <a:ext cx="5040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Welche Größen bestimmen die Wurfbahn?</a:t>
            </a:r>
          </a:p>
        </p:txBody>
      </p:sp>
      <p:sp>
        <p:nvSpPr>
          <p:cNvPr id="65559" name="Text Box 23">
            <a:extLst>
              <a:ext uri="{FF2B5EF4-FFF2-40B4-BE49-F238E27FC236}">
                <a16:creationId xmlns:a16="http://schemas.microsoft.com/office/drawing/2014/main" id="{76F6D7A2-2624-43AC-B743-DC2FEFACE2A2}"/>
              </a:ext>
            </a:extLst>
          </p:cNvPr>
          <p:cNvSpPr txBox="1">
            <a:spLocks noChangeArrowheads="1"/>
          </p:cNvSpPr>
          <p:nvPr/>
        </p:nvSpPr>
        <p:spPr bwMode="auto">
          <a:xfrm>
            <a:off x="7235825" y="3573463"/>
            <a:ext cx="1439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1600" dirty="0">
                <a:sym typeface="Wingdings" panose="05000000000000000000" pitchFamily="2" charset="2"/>
                <a:hlinkClick r:id="rId4" action="ppaction://hlinkfile"/>
              </a:rPr>
              <a:t> </a:t>
            </a:r>
            <a:r>
              <a:rPr lang="de-DE" altLang="de-DE" sz="1600" dirty="0">
                <a:hlinkClick r:id="rId4" action="ppaction://hlinkfile"/>
              </a:rPr>
              <a:t>Animation</a:t>
            </a:r>
            <a:endParaRPr lang="de-DE" altLang="de-DE" sz="1600" dirty="0"/>
          </a:p>
        </p:txBody>
      </p:sp>
      <p:sp>
        <p:nvSpPr>
          <p:cNvPr id="65560" name="Text Box 24">
            <a:extLst>
              <a:ext uri="{FF2B5EF4-FFF2-40B4-BE49-F238E27FC236}">
                <a16:creationId xmlns:a16="http://schemas.microsoft.com/office/drawing/2014/main" id="{6A1BD85B-6791-4963-B726-1C820E264ED5}"/>
              </a:ext>
            </a:extLst>
          </p:cNvPr>
          <p:cNvSpPr txBox="1">
            <a:spLocks noChangeArrowheads="1"/>
          </p:cNvSpPr>
          <p:nvPr/>
        </p:nvSpPr>
        <p:spPr bwMode="auto">
          <a:xfrm>
            <a:off x="827088" y="2205038"/>
            <a:ext cx="360045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buFont typeface="Wingdings" panose="05000000000000000000" pitchFamily="2" charset="2"/>
              <a:buChar char="à"/>
            </a:pPr>
            <a:r>
              <a:rPr lang="de-DE" altLang="de-DE">
                <a:sym typeface="Wingdings" panose="05000000000000000000" pitchFamily="2" charset="2"/>
              </a:rPr>
              <a:t> Abwurfwinkel</a:t>
            </a:r>
          </a:p>
          <a:p>
            <a:pPr eaLnBrk="1" hangingPunct="1">
              <a:spcBef>
                <a:spcPct val="50000"/>
              </a:spcBef>
              <a:buFont typeface="Wingdings" panose="05000000000000000000" pitchFamily="2" charset="2"/>
              <a:buChar char="à"/>
            </a:pPr>
            <a:r>
              <a:rPr lang="de-DE" altLang="de-DE"/>
              <a:t> Abwurfgeschwindigkeit</a:t>
            </a:r>
          </a:p>
        </p:txBody>
      </p:sp>
      <p:sp>
        <p:nvSpPr>
          <p:cNvPr id="65564" name="AutoShape 28">
            <a:hlinkClick r:id="" action="ppaction://hlinkshowjump?jump=lastslideviewed" highlightClick="1"/>
            <a:extLst>
              <a:ext uri="{FF2B5EF4-FFF2-40B4-BE49-F238E27FC236}">
                <a16:creationId xmlns:a16="http://schemas.microsoft.com/office/drawing/2014/main" id="{B8549596-FEC8-458E-B813-456DF1BED2EE}"/>
              </a:ext>
            </a:extLst>
          </p:cNvPr>
          <p:cNvSpPr>
            <a:spLocks noChangeArrowheads="1"/>
          </p:cNvSpPr>
          <p:nvPr/>
        </p:nvSpPr>
        <p:spPr bwMode="auto">
          <a:xfrm>
            <a:off x="8675688" y="6021388"/>
            <a:ext cx="360362" cy="360362"/>
          </a:xfrm>
          <a:prstGeom prst="actionButtonReturn">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pic>
        <p:nvPicPr>
          <p:cNvPr id="65565" name="Grafik 6">
            <a:extLst>
              <a:ext uri="{FF2B5EF4-FFF2-40B4-BE49-F238E27FC236}">
                <a16:creationId xmlns:a16="http://schemas.microsoft.com/office/drawing/2014/main" id="{2370B32F-5885-456B-8157-CB6EA0CFBD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692150"/>
            <a:ext cx="305911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58"/>
                                        </p:tgtEl>
                                        <p:attrNameLst>
                                          <p:attrName>style.visibility</p:attrName>
                                        </p:attrNameLst>
                                      </p:cBhvr>
                                      <p:to>
                                        <p:strVal val="visible"/>
                                      </p:to>
                                    </p:set>
                                    <p:anim calcmode="lin" valueType="num">
                                      <p:cBhvr additive="base">
                                        <p:cTn id="7" dur="500" fill="hold"/>
                                        <p:tgtEl>
                                          <p:spTgt spid="65558"/>
                                        </p:tgtEl>
                                        <p:attrNameLst>
                                          <p:attrName>ppt_x</p:attrName>
                                        </p:attrNameLst>
                                      </p:cBhvr>
                                      <p:tavLst>
                                        <p:tav tm="0">
                                          <p:val>
                                            <p:strVal val="#ppt_x"/>
                                          </p:val>
                                        </p:tav>
                                        <p:tav tm="100000">
                                          <p:val>
                                            <p:strVal val="#ppt_x"/>
                                          </p:val>
                                        </p:tav>
                                      </p:tavLst>
                                    </p:anim>
                                    <p:anim calcmode="lin" valueType="num">
                                      <p:cBhvr additive="base">
                                        <p:cTn id="8" dur="500" fill="hold"/>
                                        <p:tgtEl>
                                          <p:spTgt spid="6555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3000"/>
                                  </p:stCondLst>
                                  <p:childTnLst>
                                    <p:set>
                                      <p:cBhvr>
                                        <p:cTn id="11" dur="1" fill="hold">
                                          <p:stCondLst>
                                            <p:cond delay="0"/>
                                          </p:stCondLst>
                                        </p:cTn>
                                        <p:tgtEl>
                                          <p:spTgt spid="65565"/>
                                        </p:tgtEl>
                                        <p:attrNameLst>
                                          <p:attrName>style.visibility</p:attrName>
                                        </p:attrNameLst>
                                      </p:cBhvr>
                                      <p:to>
                                        <p:strVal val="visible"/>
                                      </p:to>
                                    </p:set>
                                    <p:animEffect transition="in" filter="dissolve">
                                      <p:cBhvr>
                                        <p:cTn id="12" dur="500"/>
                                        <p:tgtEl>
                                          <p:spTgt spid="655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5560"/>
                                        </p:tgtEl>
                                        <p:attrNameLst>
                                          <p:attrName>style.visibility</p:attrName>
                                        </p:attrNameLst>
                                      </p:cBhvr>
                                      <p:to>
                                        <p:strVal val="visible"/>
                                      </p:to>
                                    </p:set>
                                    <p:anim calcmode="lin" valueType="num">
                                      <p:cBhvr additive="base">
                                        <p:cTn id="17" dur="500" fill="hold"/>
                                        <p:tgtEl>
                                          <p:spTgt spid="65560"/>
                                        </p:tgtEl>
                                        <p:attrNameLst>
                                          <p:attrName>ppt_x</p:attrName>
                                        </p:attrNameLst>
                                      </p:cBhvr>
                                      <p:tavLst>
                                        <p:tav tm="0">
                                          <p:val>
                                            <p:strVal val="#ppt_x"/>
                                          </p:val>
                                        </p:tav>
                                        <p:tav tm="100000">
                                          <p:val>
                                            <p:strVal val="#ppt_x"/>
                                          </p:val>
                                        </p:tav>
                                      </p:tavLst>
                                    </p:anim>
                                    <p:anim calcmode="lin" valueType="num">
                                      <p:cBhvr additive="base">
                                        <p:cTn id="18" dur="500" fill="hold"/>
                                        <p:tgtEl>
                                          <p:spTgt spid="6556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65562"/>
                                        </p:tgtEl>
                                        <p:attrNameLst>
                                          <p:attrName>style.visibility</p:attrName>
                                        </p:attrNameLst>
                                      </p:cBhvr>
                                      <p:to>
                                        <p:strVal val="visible"/>
                                      </p:to>
                                    </p:set>
                                    <p:animEffect transition="in" filter="dissolve">
                                      <p:cBhvr>
                                        <p:cTn id="23" dur="500"/>
                                        <p:tgtEl>
                                          <p:spTgt spid="65562"/>
                                        </p:tgtEl>
                                      </p:cBhvr>
                                    </p:animEffect>
                                  </p:childTnLst>
                                </p:cTn>
                              </p:par>
                            </p:childTnLst>
                          </p:cTn>
                        </p:par>
                        <p:par>
                          <p:cTn id="24" fill="hold" nodeType="afterGroup">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65559"/>
                                        </p:tgtEl>
                                        <p:attrNameLst>
                                          <p:attrName>style.visibility</p:attrName>
                                        </p:attrNameLst>
                                      </p:cBhvr>
                                      <p:to>
                                        <p:strVal val="visible"/>
                                      </p:to>
                                    </p:set>
                                    <p:animEffect transition="in" filter="dissolve">
                                      <p:cBhvr>
                                        <p:cTn id="27" dur="500"/>
                                        <p:tgtEl>
                                          <p:spTgt spid="65559"/>
                                        </p:tgtEl>
                                      </p:cBhvr>
                                    </p:animEffect>
                                  </p:childTnLst>
                                </p:cTn>
                              </p:par>
                            </p:childTnLst>
                          </p:cTn>
                        </p:par>
                        <p:par>
                          <p:cTn id="28" fill="hold" nodeType="afterGroup">
                            <p:stCondLst>
                              <p:cond delay="1000"/>
                            </p:stCondLst>
                            <p:childTnLst>
                              <p:par>
                                <p:cTn id="29" presetID="9" presetClass="entr" presetSubtype="0" fill="hold" nodeType="afterEffect">
                                  <p:stCondLst>
                                    <p:cond delay="0"/>
                                  </p:stCondLst>
                                  <p:childTnLst>
                                    <p:set>
                                      <p:cBhvr>
                                        <p:cTn id="30" dur="1" fill="hold">
                                          <p:stCondLst>
                                            <p:cond delay="0"/>
                                          </p:stCondLst>
                                        </p:cTn>
                                        <p:tgtEl>
                                          <p:spTgt spid="65564"/>
                                        </p:tgtEl>
                                        <p:attrNameLst>
                                          <p:attrName>style.visibility</p:attrName>
                                        </p:attrNameLst>
                                      </p:cBhvr>
                                      <p:to>
                                        <p:strVal val="visible"/>
                                      </p:to>
                                    </p:set>
                                    <p:animEffect transition="in" filter="dissolve">
                                      <p:cBhvr>
                                        <p:cTn id="31" dur="500"/>
                                        <p:tgtEl>
                                          <p:spTgt spid="65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8" grpId="0"/>
      <p:bldP spid="65559" grpId="0"/>
      <p:bldP spid="655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ußzeilenplatzhalter 1">
            <a:extLst>
              <a:ext uri="{FF2B5EF4-FFF2-40B4-BE49-F238E27FC236}">
                <a16:creationId xmlns:a16="http://schemas.microsoft.com/office/drawing/2014/main" id="{5C712AE1-A1D2-4BB9-B48A-9E4EE53DBFA5}"/>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38915" name="Foliennummernplatzhalter 2">
            <a:extLst>
              <a:ext uri="{FF2B5EF4-FFF2-40B4-BE49-F238E27FC236}">
                <a16:creationId xmlns:a16="http://schemas.microsoft.com/office/drawing/2014/main" id="{C646C84C-A65F-47BD-9BE5-A884C688052A}"/>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CF2131F7-27E1-405D-B599-16A6B4C8F1AD}" type="slidenum">
              <a:rPr lang="de-DE" altLang="de-DE" sz="1200"/>
              <a:pPr algn="r" eaLnBrk="1" hangingPunct="1"/>
              <a:t>13</a:t>
            </a:fld>
            <a:endParaRPr lang="de-DE" altLang="de-DE" sz="1200"/>
          </a:p>
        </p:txBody>
      </p:sp>
      <p:sp>
        <p:nvSpPr>
          <p:cNvPr id="38916" name="Text Box 2">
            <a:extLst>
              <a:ext uri="{FF2B5EF4-FFF2-40B4-BE49-F238E27FC236}">
                <a16:creationId xmlns:a16="http://schemas.microsoft.com/office/drawing/2014/main" id="{5CB34DB0-7C38-4A36-A325-3E10A0990DC1}"/>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4.3 Die Flugbahnen</a:t>
            </a:r>
          </a:p>
        </p:txBody>
      </p:sp>
      <p:sp>
        <p:nvSpPr>
          <p:cNvPr id="155651" name="Text Box 3">
            <a:extLst>
              <a:ext uri="{FF2B5EF4-FFF2-40B4-BE49-F238E27FC236}">
                <a16:creationId xmlns:a16="http://schemas.microsoft.com/office/drawing/2014/main" id="{A20A9014-BCC9-4BE7-AA22-1D33E7A3625E}"/>
              </a:ext>
            </a:extLst>
          </p:cNvPr>
          <p:cNvSpPr txBox="1">
            <a:spLocks noChangeArrowheads="1"/>
          </p:cNvSpPr>
          <p:nvPr/>
        </p:nvSpPr>
        <p:spPr bwMode="auto">
          <a:xfrm>
            <a:off x="539750" y="1052513"/>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4.3.2 Einfluss von Wind auf die Flugbahn</a:t>
            </a:r>
          </a:p>
        </p:txBody>
      </p:sp>
      <p:sp>
        <p:nvSpPr>
          <p:cNvPr id="38918" name="Text Box 6">
            <a:extLst>
              <a:ext uri="{FF2B5EF4-FFF2-40B4-BE49-F238E27FC236}">
                <a16:creationId xmlns:a16="http://schemas.microsoft.com/office/drawing/2014/main" id="{CF64EBF2-F129-46A5-AB7A-96225E4C59EF}"/>
              </a:ext>
            </a:extLst>
          </p:cNvPr>
          <p:cNvSpPr txBox="1">
            <a:spLocks noChangeArrowheads="1"/>
          </p:cNvSpPr>
          <p:nvPr/>
        </p:nvSpPr>
        <p:spPr bwMode="auto">
          <a:xfrm>
            <a:off x="3635375" y="1844675"/>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endParaRPr lang="de-DE" altLang="de-DE"/>
          </a:p>
        </p:txBody>
      </p:sp>
      <p:sp>
        <p:nvSpPr>
          <p:cNvPr id="38919" name="Rectangle 7">
            <a:extLst>
              <a:ext uri="{FF2B5EF4-FFF2-40B4-BE49-F238E27FC236}">
                <a16:creationId xmlns:a16="http://schemas.microsoft.com/office/drawing/2014/main" id="{A4EC9EBE-CF88-4C0C-BA83-51F2F678BEEF}"/>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38920" name="Rectangle 8">
            <a:extLst>
              <a:ext uri="{FF2B5EF4-FFF2-40B4-BE49-F238E27FC236}">
                <a16:creationId xmlns:a16="http://schemas.microsoft.com/office/drawing/2014/main" id="{0740D34B-2160-4D80-BA99-669AC1F32592}"/>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67597" name="Text Box 13">
            <a:extLst>
              <a:ext uri="{FF2B5EF4-FFF2-40B4-BE49-F238E27FC236}">
                <a16:creationId xmlns:a16="http://schemas.microsoft.com/office/drawing/2014/main" id="{0C9460EE-DEEB-4006-B94B-BD4CAA770847}"/>
              </a:ext>
            </a:extLst>
          </p:cNvPr>
          <p:cNvSpPr txBox="1">
            <a:spLocks noChangeArrowheads="1"/>
          </p:cNvSpPr>
          <p:nvPr/>
        </p:nvSpPr>
        <p:spPr bwMode="auto">
          <a:xfrm>
            <a:off x="539750" y="3500438"/>
            <a:ext cx="3887788"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Der Effekt ist abhängig von der Form des Fluggeräts (Stirnwiderstandkraft)</a:t>
            </a:r>
          </a:p>
          <a:p>
            <a:pPr eaLnBrk="1" hangingPunct="1">
              <a:spcBef>
                <a:spcPct val="50000"/>
              </a:spcBef>
            </a:pPr>
            <a:r>
              <a:rPr lang="de-DE" altLang="de-DE"/>
              <a:t>(Vgl. Kugel, Speer,…)</a:t>
            </a:r>
          </a:p>
        </p:txBody>
      </p:sp>
      <p:sp>
        <p:nvSpPr>
          <p:cNvPr id="67598" name="Text Box 14">
            <a:extLst>
              <a:ext uri="{FF2B5EF4-FFF2-40B4-BE49-F238E27FC236}">
                <a16:creationId xmlns:a16="http://schemas.microsoft.com/office/drawing/2014/main" id="{49D0E81F-8188-480F-9AE6-2F8F04324451}"/>
              </a:ext>
            </a:extLst>
          </p:cNvPr>
          <p:cNvSpPr txBox="1">
            <a:spLocks noChangeArrowheads="1"/>
          </p:cNvSpPr>
          <p:nvPr/>
        </p:nvSpPr>
        <p:spPr bwMode="auto">
          <a:xfrm>
            <a:off x="539750" y="1700213"/>
            <a:ext cx="7991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Flugbahn wird gestaucht (Gegenwind) oder gestreckt (Rückenwind)</a:t>
            </a:r>
          </a:p>
        </p:txBody>
      </p:sp>
      <p:sp>
        <p:nvSpPr>
          <p:cNvPr id="67599" name="Text Box 15">
            <a:extLst>
              <a:ext uri="{FF2B5EF4-FFF2-40B4-BE49-F238E27FC236}">
                <a16:creationId xmlns:a16="http://schemas.microsoft.com/office/drawing/2014/main" id="{C4B5146A-2EC1-489D-9EB1-76A0D6EA9684}"/>
              </a:ext>
            </a:extLst>
          </p:cNvPr>
          <p:cNvSpPr txBox="1">
            <a:spLocks noChangeArrowheads="1"/>
          </p:cNvSpPr>
          <p:nvPr/>
        </p:nvSpPr>
        <p:spPr bwMode="auto">
          <a:xfrm>
            <a:off x="539750" y="2276475"/>
            <a:ext cx="3816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Doppelte Windgeschwindigkeit bedeutet 4-fache Kraft (Abhängigkeit ist quadratisch)</a:t>
            </a:r>
          </a:p>
        </p:txBody>
      </p:sp>
      <p:pic>
        <p:nvPicPr>
          <p:cNvPr id="67600" name="Grafik 7">
            <a:extLst>
              <a:ext uri="{FF2B5EF4-FFF2-40B4-BE49-F238E27FC236}">
                <a16:creationId xmlns:a16="http://schemas.microsoft.com/office/drawing/2014/main" id="{3CEA2230-29F0-4621-9619-8E778B992C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49500"/>
            <a:ext cx="4338638"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3" name="Text Box 19">
            <a:extLst>
              <a:ext uri="{FF2B5EF4-FFF2-40B4-BE49-F238E27FC236}">
                <a16:creationId xmlns:a16="http://schemas.microsoft.com/office/drawing/2014/main" id="{AAF7C829-144F-4D54-BE41-37038AEF1607}"/>
              </a:ext>
            </a:extLst>
          </p:cNvPr>
          <p:cNvSpPr txBox="1">
            <a:spLocks noChangeArrowheads="1"/>
          </p:cNvSpPr>
          <p:nvPr/>
        </p:nvSpPr>
        <p:spPr bwMode="auto">
          <a:xfrm>
            <a:off x="6981825" y="6138863"/>
            <a:ext cx="2195513"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500" i="1"/>
              <a:t>Quelle: Metin Tolan Lizenz: gemäß den Bedingungen der Quelle</a:t>
            </a:r>
            <a:r>
              <a:rPr lang="de-DE" altLang="de-DE" sz="500"/>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blinds(horizontal)">
                                      <p:cBhvr>
                                        <p:cTn id="7" dur="500"/>
                                        <p:tgtEl>
                                          <p:spTgt spid="155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7598"/>
                                        </p:tgtEl>
                                        <p:attrNameLst>
                                          <p:attrName>style.visibility</p:attrName>
                                        </p:attrNameLst>
                                      </p:cBhvr>
                                      <p:to>
                                        <p:strVal val="visible"/>
                                      </p:to>
                                    </p:set>
                                    <p:anim calcmode="lin" valueType="num">
                                      <p:cBhvr additive="base">
                                        <p:cTn id="12" dur="500" fill="hold"/>
                                        <p:tgtEl>
                                          <p:spTgt spid="67598"/>
                                        </p:tgtEl>
                                        <p:attrNameLst>
                                          <p:attrName>ppt_x</p:attrName>
                                        </p:attrNameLst>
                                      </p:cBhvr>
                                      <p:tavLst>
                                        <p:tav tm="0">
                                          <p:val>
                                            <p:strVal val="#ppt_x"/>
                                          </p:val>
                                        </p:tav>
                                        <p:tav tm="100000">
                                          <p:val>
                                            <p:strVal val="#ppt_x"/>
                                          </p:val>
                                        </p:tav>
                                      </p:tavLst>
                                    </p:anim>
                                    <p:anim calcmode="lin" valueType="num">
                                      <p:cBhvr additive="base">
                                        <p:cTn id="13" dur="500" fill="hold"/>
                                        <p:tgtEl>
                                          <p:spTgt spid="6759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67600"/>
                                        </p:tgtEl>
                                        <p:attrNameLst>
                                          <p:attrName>style.visibility</p:attrName>
                                        </p:attrNameLst>
                                      </p:cBhvr>
                                      <p:to>
                                        <p:strVal val="visible"/>
                                      </p:to>
                                    </p:set>
                                    <p:animEffect transition="in" filter="dissolve">
                                      <p:cBhvr>
                                        <p:cTn id="17" dur="500"/>
                                        <p:tgtEl>
                                          <p:spTgt spid="676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7599"/>
                                        </p:tgtEl>
                                        <p:attrNameLst>
                                          <p:attrName>style.visibility</p:attrName>
                                        </p:attrNameLst>
                                      </p:cBhvr>
                                      <p:to>
                                        <p:strVal val="visible"/>
                                      </p:to>
                                    </p:set>
                                    <p:anim calcmode="lin" valueType="num">
                                      <p:cBhvr additive="base">
                                        <p:cTn id="22" dur="500" fill="hold"/>
                                        <p:tgtEl>
                                          <p:spTgt spid="67599"/>
                                        </p:tgtEl>
                                        <p:attrNameLst>
                                          <p:attrName>ppt_x</p:attrName>
                                        </p:attrNameLst>
                                      </p:cBhvr>
                                      <p:tavLst>
                                        <p:tav tm="0">
                                          <p:val>
                                            <p:strVal val="#ppt_x"/>
                                          </p:val>
                                        </p:tav>
                                        <p:tav tm="100000">
                                          <p:val>
                                            <p:strVal val="#ppt_x"/>
                                          </p:val>
                                        </p:tav>
                                      </p:tavLst>
                                    </p:anim>
                                    <p:anim calcmode="lin" valueType="num">
                                      <p:cBhvr additive="base">
                                        <p:cTn id="23" dur="500" fill="hold"/>
                                        <p:tgtEl>
                                          <p:spTgt spid="67599"/>
                                        </p:tgtEl>
                                        <p:attrNameLst>
                                          <p:attrName>ppt_y</p:attrName>
                                        </p:attrNameLst>
                                      </p:cBhvr>
                                      <p:tavLst>
                                        <p:tav tm="0">
                                          <p:val>
                                            <p:strVal val="1+#ppt_h/2"/>
                                          </p:val>
                                        </p:tav>
                                        <p:tav tm="100000">
                                          <p:val>
                                            <p:strVal val="#ppt_y"/>
                                          </p:val>
                                        </p:tav>
                                      </p:tavLst>
                                    </p:anim>
                                  </p:childTnLst>
                                </p:cTn>
                              </p:par>
                              <p:par>
                                <p:cTn id="24" presetID="9" presetClass="entr" presetSubtype="0" fill="hold" grpId="0" nodeType="withEffect">
                                  <p:stCondLst>
                                    <p:cond delay="0"/>
                                  </p:stCondLst>
                                  <p:childTnLst>
                                    <p:set>
                                      <p:cBhvr>
                                        <p:cTn id="25" dur="1" fill="hold">
                                          <p:stCondLst>
                                            <p:cond delay="0"/>
                                          </p:stCondLst>
                                        </p:cTn>
                                        <p:tgtEl>
                                          <p:spTgt spid="67603"/>
                                        </p:tgtEl>
                                        <p:attrNameLst>
                                          <p:attrName>style.visibility</p:attrName>
                                        </p:attrNameLst>
                                      </p:cBhvr>
                                      <p:to>
                                        <p:strVal val="visible"/>
                                      </p:to>
                                    </p:set>
                                    <p:animEffect transition="in" filter="dissolve">
                                      <p:cBhvr>
                                        <p:cTn id="26" dur="500"/>
                                        <p:tgtEl>
                                          <p:spTgt spid="676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597"/>
                                        </p:tgtEl>
                                        <p:attrNameLst>
                                          <p:attrName>style.visibility</p:attrName>
                                        </p:attrNameLst>
                                      </p:cBhvr>
                                      <p:to>
                                        <p:strVal val="visible"/>
                                      </p:to>
                                    </p:set>
                                    <p:anim calcmode="lin" valueType="num">
                                      <p:cBhvr additive="base">
                                        <p:cTn id="31" dur="500" fill="hold"/>
                                        <p:tgtEl>
                                          <p:spTgt spid="67597"/>
                                        </p:tgtEl>
                                        <p:attrNameLst>
                                          <p:attrName>ppt_x</p:attrName>
                                        </p:attrNameLst>
                                      </p:cBhvr>
                                      <p:tavLst>
                                        <p:tav tm="0">
                                          <p:val>
                                            <p:strVal val="#ppt_x"/>
                                          </p:val>
                                        </p:tav>
                                        <p:tav tm="100000">
                                          <p:val>
                                            <p:strVal val="#ppt_x"/>
                                          </p:val>
                                        </p:tav>
                                      </p:tavLst>
                                    </p:anim>
                                    <p:anim calcmode="lin" valueType="num">
                                      <p:cBhvr additive="base">
                                        <p:cTn id="32" dur="500" fill="hold"/>
                                        <p:tgtEl>
                                          <p:spTgt spid="675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67597" grpId="0"/>
      <p:bldP spid="67598" grpId="0"/>
      <p:bldP spid="67599" grpId="0"/>
      <p:bldP spid="676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ußzeilenplatzhalter 1">
            <a:extLst>
              <a:ext uri="{FF2B5EF4-FFF2-40B4-BE49-F238E27FC236}">
                <a16:creationId xmlns:a16="http://schemas.microsoft.com/office/drawing/2014/main" id="{23BEFF20-C726-4896-8DD1-D19A767250F6}"/>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40963" name="Foliennummernplatzhalter 2">
            <a:extLst>
              <a:ext uri="{FF2B5EF4-FFF2-40B4-BE49-F238E27FC236}">
                <a16:creationId xmlns:a16="http://schemas.microsoft.com/office/drawing/2014/main" id="{A1622637-705D-47CC-A873-CD48239A0568}"/>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923904A8-1EDB-40DF-BCC6-93F8A89E5869}" type="slidenum">
              <a:rPr lang="de-DE" altLang="de-DE" sz="1200"/>
              <a:pPr algn="r" eaLnBrk="1" hangingPunct="1"/>
              <a:t>14</a:t>
            </a:fld>
            <a:endParaRPr lang="de-DE" altLang="de-DE" sz="1200"/>
          </a:p>
        </p:txBody>
      </p:sp>
      <p:sp>
        <p:nvSpPr>
          <p:cNvPr id="40964" name="Text Box 2">
            <a:extLst>
              <a:ext uri="{FF2B5EF4-FFF2-40B4-BE49-F238E27FC236}">
                <a16:creationId xmlns:a16="http://schemas.microsoft.com/office/drawing/2014/main" id="{9E477551-243F-4FA5-9CB5-93B7543A999D}"/>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4.3 Die Flugbahnen</a:t>
            </a:r>
          </a:p>
        </p:txBody>
      </p:sp>
      <p:sp>
        <p:nvSpPr>
          <p:cNvPr id="155651" name="Text Box 3">
            <a:extLst>
              <a:ext uri="{FF2B5EF4-FFF2-40B4-BE49-F238E27FC236}">
                <a16:creationId xmlns:a16="http://schemas.microsoft.com/office/drawing/2014/main" id="{787CE558-901D-4A0C-9F6F-0ECC118752F8}"/>
              </a:ext>
            </a:extLst>
          </p:cNvPr>
          <p:cNvSpPr txBox="1">
            <a:spLocks noChangeArrowheads="1"/>
          </p:cNvSpPr>
          <p:nvPr/>
        </p:nvSpPr>
        <p:spPr bwMode="auto">
          <a:xfrm>
            <a:off x="539750" y="1052513"/>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dirty="0"/>
              <a:t>4.3.3 Der Einfluss von Eigenbewegung (z.B. </a:t>
            </a:r>
            <a:r>
              <a:rPr lang="de-DE" altLang="de-DE" dirty="0">
                <a:hlinkClick r:id="rId3" action="ppaction://hlinkfile"/>
              </a:rPr>
              <a:t>Drall</a:t>
            </a:r>
            <a:r>
              <a:rPr lang="de-DE" altLang="de-DE" dirty="0"/>
              <a:t>)</a:t>
            </a:r>
          </a:p>
        </p:txBody>
      </p:sp>
      <p:sp>
        <p:nvSpPr>
          <p:cNvPr id="40966" name="Text Box 6">
            <a:extLst>
              <a:ext uri="{FF2B5EF4-FFF2-40B4-BE49-F238E27FC236}">
                <a16:creationId xmlns:a16="http://schemas.microsoft.com/office/drawing/2014/main" id="{D76CE7D7-E6FB-4584-905A-7561F576168D}"/>
              </a:ext>
            </a:extLst>
          </p:cNvPr>
          <p:cNvSpPr txBox="1">
            <a:spLocks noChangeArrowheads="1"/>
          </p:cNvSpPr>
          <p:nvPr/>
        </p:nvSpPr>
        <p:spPr bwMode="auto">
          <a:xfrm>
            <a:off x="3635375" y="1844675"/>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endParaRPr lang="de-DE" altLang="de-DE"/>
          </a:p>
        </p:txBody>
      </p:sp>
      <p:sp>
        <p:nvSpPr>
          <p:cNvPr id="40967" name="Rectangle 7">
            <a:extLst>
              <a:ext uri="{FF2B5EF4-FFF2-40B4-BE49-F238E27FC236}">
                <a16:creationId xmlns:a16="http://schemas.microsoft.com/office/drawing/2014/main" id="{879B27B5-BB3C-4D9E-959E-BBE20919F7DF}"/>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40968" name="Rectangle 8">
            <a:extLst>
              <a:ext uri="{FF2B5EF4-FFF2-40B4-BE49-F238E27FC236}">
                <a16:creationId xmlns:a16="http://schemas.microsoft.com/office/drawing/2014/main" id="{BA6798A4-5C50-4099-810B-AB4BDEDB31DD}"/>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69647" name="Text Box 15">
            <a:extLst>
              <a:ext uri="{FF2B5EF4-FFF2-40B4-BE49-F238E27FC236}">
                <a16:creationId xmlns:a16="http://schemas.microsoft.com/office/drawing/2014/main" id="{5F690182-3791-4463-8A34-7E4ABACBC833}"/>
              </a:ext>
            </a:extLst>
          </p:cNvPr>
          <p:cNvSpPr txBox="1">
            <a:spLocks noChangeArrowheads="1"/>
          </p:cNvSpPr>
          <p:nvPr/>
        </p:nvSpPr>
        <p:spPr bwMode="auto">
          <a:xfrm>
            <a:off x="539750" y="1916113"/>
            <a:ext cx="727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dirty="0">
                <a:sym typeface="Wingdings" panose="05000000000000000000" pitchFamily="2" charset="2"/>
              </a:rPr>
              <a:t>4.3.4 Der Einfluss von Drall auf das</a:t>
            </a:r>
            <a:r>
              <a:rPr lang="de-DE" altLang="de-DE" dirty="0"/>
              <a:t> </a:t>
            </a:r>
            <a:r>
              <a:rPr lang="de-DE" altLang="de-DE" dirty="0">
                <a:hlinkClick r:id="rId4" action="ppaction://hlinkfile"/>
              </a:rPr>
              <a:t>Prellverhalten</a:t>
            </a:r>
            <a:endParaRPr lang="de-DE" altLang="de-DE" dirty="0"/>
          </a:p>
        </p:txBody>
      </p:sp>
      <p:sp>
        <p:nvSpPr>
          <p:cNvPr id="69648" name="Text Box 16">
            <a:extLst>
              <a:ext uri="{FF2B5EF4-FFF2-40B4-BE49-F238E27FC236}">
                <a16:creationId xmlns:a16="http://schemas.microsoft.com/office/drawing/2014/main" id="{89A17F55-BF06-4A23-A44D-50DD47C5EFC0}"/>
              </a:ext>
            </a:extLst>
          </p:cNvPr>
          <p:cNvSpPr txBox="1">
            <a:spLocks noChangeArrowheads="1"/>
          </p:cNvSpPr>
          <p:nvPr/>
        </p:nvSpPr>
        <p:spPr bwMode="auto">
          <a:xfrm>
            <a:off x="971550" y="2492375"/>
            <a:ext cx="6048375"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Vor allen Dingen in Sportarten wie Tennis, Tischtennis oder Golf von großer Bedeutung.</a:t>
            </a:r>
          </a:p>
          <a:p>
            <a:pPr eaLnBrk="1" hangingPunct="1">
              <a:spcBef>
                <a:spcPct val="50000"/>
              </a:spcBef>
            </a:pPr>
            <a:r>
              <a:rPr lang="de-DE" altLang="de-DE"/>
              <a:t>Aber auch der Basketball sollte mit Rückwärtsrotation geworfen werden.</a:t>
            </a:r>
          </a:p>
        </p:txBody>
      </p:sp>
      <p:sp>
        <p:nvSpPr>
          <p:cNvPr id="69649" name="AutoShape 17">
            <a:hlinkClick r:id="rId5" action="ppaction://hlinkfile" highlightClick="1"/>
            <a:extLst>
              <a:ext uri="{FF2B5EF4-FFF2-40B4-BE49-F238E27FC236}">
                <a16:creationId xmlns:a16="http://schemas.microsoft.com/office/drawing/2014/main" id="{1FD2CEB1-D521-4095-A2AD-924CD0CF21C3}"/>
              </a:ext>
            </a:extLst>
          </p:cNvPr>
          <p:cNvSpPr>
            <a:spLocks noChangeArrowheads="1"/>
          </p:cNvSpPr>
          <p:nvPr/>
        </p:nvSpPr>
        <p:spPr bwMode="auto">
          <a:xfrm>
            <a:off x="7092950" y="1773238"/>
            <a:ext cx="431800" cy="358775"/>
          </a:xfrm>
          <a:prstGeom prst="actionButtonInformation">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blinds(horizontal)">
                                      <p:cBhvr>
                                        <p:cTn id="7" dur="500"/>
                                        <p:tgtEl>
                                          <p:spTgt spid="155651"/>
                                        </p:tgtEl>
                                      </p:cBhvr>
                                    </p:animEffect>
                                  </p:childTnLst>
                                </p:cTn>
                              </p:par>
                              <p:par>
                                <p:cTn id="8" presetID="9" presetClass="entr" presetSubtype="0" fill="hold" nodeType="withEffect">
                                  <p:stCondLst>
                                    <p:cond delay="0"/>
                                  </p:stCondLst>
                                  <p:childTnLst>
                                    <p:set>
                                      <p:cBhvr>
                                        <p:cTn id="9" dur="1" fill="hold">
                                          <p:stCondLst>
                                            <p:cond delay="0"/>
                                          </p:stCondLst>
                                        </p:cTn>
                                        <p:tgtEl>
                                          <p:spTgt spid="69649"/>
                                        </p:tgtEl>
                                        <p:attrNameLst>
                                          <p:attrName>style.visibility</p:attrName>
                                        </p:attrNameLst>
                                      </p:cBhvr>
                                      <p:to>
                                        <p:strVal val="visible"/>
                                      </p:to>
                                    </p:set>
                                    <p:animEffect transition="in" filter="dissolve">
                                      <p:cBhvr>
                                        <p:cTn id="10" dur="500"/>
                                        <p:tgtEl>
                                          <p:spTgt spid="69649"/>
                                        </p:tgtEl>
                                      </p:cBhvr>
                                    </p:animEffect>
                                  </p:childTnLst>
                                  <p:subTnLst>
                                    <p:set>
                                      <p:cBhvr override="childStyle">
                                        <p:cTn dur="1" fill="hold" display="0" masterRel="nextClick" afterEffect="1"/>
                                        <p:tgtEl>
                                          <p:spTgt spid="69649"/>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9647"/>
                                        </p:tgtEl>
                                        <p:attrNameLst>
                                          <p:attrName>style.visibility</p:attrName>
                                        </p:attrNameLst>
                                      </p:cBhvr>
                                      <p:to>
                                        <p:strVal val="visible"/>
                                      </p:to>
                                    </p:set>
                                    <p:anim calcmode="lin" valueType="num">
                                      <p:cBhvr additive="base">
                                        <p:cTn id="15" dur="500" fill="hold"/>
                                        <p:tgtEl>
                                          <p:spTgt spid="69647"/>
                                        </p:tgtEl>
                                        <p:attrNameLst>
                                          <p:attrName>ppt_x</p:attrName>
                                        </p:attrNameLst>
                                      </p:cBhvr>
                                      <p:tavLst>
                                        <p:tav tm="0">
                                          <p:val>
                                            <p:strVal val="#ppt_x"/>
                                          </p:val>
                                        </p:tav>
                                        <p:tav tm="100000">
                                          <p:val>
                                            <p:strVal val="#ppt_x"/>
                                          </p:val>
                                        </p:tav>
                                      </p:tavLst>
                                    </p:anim>
                                    <p:anim calcmode="lin" valueType="num">
                                      <p:cBhvr additive="base">
                                        <p:cTn id="16" dur="500" fill="hold"/>
                                        <p:tgtEl>
                                          <p:spTgt spid="6964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9648"/>
                                        </p:tgtEl>
                                        <p:attrNameLst>
                                          <p:attrName>style.visibility</p:attrName>
                                        </p:attrNameLst>
                                      </p:cBhvr>
                                      <p:to>
                                        <p:strVal val="visible"/>
                                      </p:to>
                                    </p:set>
                                    <p:anim calcmode="lin" valueType="num">
                                      <p:cBhvr additive="base">
                                        <p:cTn id="21" dur="500" fill="hold"/>
                                        <p:tgtEl>
                                          <p:spTgt spid="69648"/>
                                        </p:tgtEl>
                                        <p:attrNameLst>
                                          <p:attrName>ppt_x</p:attrName>
                                        </p:attrNameLst>
                                      </p:cBhvr>
                                      <p:tavLst>
                                        <p:tav tm="0">
                                          <p:val>
                                            <p:strVal val="#ppt_x"/>
                                          </p:val>
                                        </p:tav>
                                        <p:tav tm="100000">
                                          <p:val>
                                            <p:strVal val="#ppt_x"/>
                                          </p:val>
                                        </p:tav>
                                      </p:tavLst>
                                    </p:anim>
                                    <p:anim calcmode="lin" valueType="num">
                                      <p:cBhvr additive="base">
                                        <p:cTn id="22" dur="500" fill="hold"/>
                                        <p:tgtEl>
                                          <p:spTgt spid="696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69647" grpId="0"/>
      <p:bldP spid="696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8" name="Picture 18" descr="speerwurf">
            <a:extLst>
              <a:ext uri="{FF2B5EF4-FFF2-40B4-BE49-F238E27FC236}">
                <a16:creationId xmlns:a16="http://schemas.microsoft.com/office/drawing/2014/main" id="{AE2FDBE3-74AD-4F7C-9CCA-4DDFEB961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196975"/>
            <a:ext cx="57150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Fußzeilenplatzhalter 1">
            <a:extLst>
              <a:ext uri="{FF2B5EF4-FFF2-40B4-BE49-F238E27FC236}">
                <a16:creationId xmlns:a16="http://schemas.microsoft.com/office/drawing/2014/main" id="{E9D58FA9-96FA-49D0-9A1C-1D4C56B5BC09}"/>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43012" name="Foliennummernplatzhalter 2">
            <a:extLst>
              <a:ext uri="{FF2B5EF4-FFF2-40B4-BE49-F238E27FC236}">
                <a16:creationId xmlns:a16="http://schemas.microsoft.com/office/drawing/2014/main" id="{545BD991-D057-47B4-9746-56D4A4ED07FF}"/>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E951A0D2-C90D-4863-ADB8-9D9AB9E4C232}" type="slidenum">
              <a:rPr lang="de-DE" altLang="de-DE" sz="1200"/>
              <a:pPr algn="r" eaLnBrk="1" hangingPunct="1"/>
              <a:t>15</a:t>
            </a:fld>
            <a:endParaRPr lang="de-DE" altLang="de-DE" sz="1200"/>
          </a:p>
        </p:txBody>
      </p:sp>
      <p:sp>
        <p:nvSpPr>
          <p:cNvPr id="43013" name="Text Box 2">
            <a:extLst>
              <a:ext uri="{FF2B5EF4-FFF2-40B4-BE49-F238E27FC236}">
                <a16:creationId xmlns:a16="http://schemas.microsoft.com/office/drawing/2014/main" id="{F55DCE07-C9A4-4248-9F96-4813FAB04473}"/>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4.3 Die Flugbahnen</a:t>
            </a:r>
          </a:p>
        </p:txBody>
      </p:sp>
      <p:sp>
        <p:nvSpPr>
          <p:cNvPr id="155651" name="Text Box 3">
            <a:extLst>
              <a:ext uri="{FF2B5EF4-FFF2-40B4-BE49-F238E27FC236}">
                <a16:creationId xmlns:a16="http://schemas.microsoft.com/office/drawing/2014/main" id="{9C23348B-864F-4863-B0F0-494C09E72AD6}"/>
              </a:ext>
            </a:extLst>
          </p:cNvPr>
          <p:cNvSpPr txBox="1">
            <a:spLocks noChangeArrowheads="1"/>
          </p:cNvSpPr>
          <p:nvPr/>
        </p:nvSpPr>
        <p:spPr bwMode="auto">
          <a:xfrm>
            <a:off x="539750" y="1052513"/>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4.3.5 Abwurfwinkel</a:t>
            </a:r>
          </a:p>
        </p:txBody>
      </p:sp>
      <p:sp>
        <p:nvSpPr>
          <p:cNvPr id="43015" name="Text Box 6">
            <a:extLst>
              <a:ext uri="{FF2B5EF4-FFF2-40B4-BE49-F238E27FC236}">
                <a16:creationId xmlns:a16="http://schemas.microsoft.com/office/drawing/2014/main" id="{00C4D41D-CA56-44DB-8984-810F8CB3C4AD}"/>
              </a:ext>
            </a:extLst>
          </p:cNvPr>
          <p:cNvSpPr txBox="1">
            <a:spLocks noChangeArrowheads="1"/>
          </p:cNvSpPr>
          <p:nvPr/>
        </p:nvSpPr>
        <p:spPr bwMode="auto">
          <a:xfrm>
            <a:off x="3635375" y="1844675"/>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endParaRPr lang="de-DE" altLang="de-DE"/>
          </a:p>
        </p:txBody>
      </p:sp>
      <p:sp>
        <p:nvSpPr>
          <p:cNvPr id="43016" name="Rectangle 7">
            <a:extLst>
              <a:ext uri="{FF2B5EF4-FFF2-40B4-BE49-F238E27FC236}">
                <a16:creationId xmlns:a16="http://schemas.microsoft.com/office/drawing/2014/main" id="{70CF5830-68A1-471D-91F1-23FEA530AB7A}"/>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43017" name="Rectangle 8">
            <a:extLst>
              <a:ext uri="{FF2B5EF4-FFF2-40B4-BE49-F238E27FC236}">
                <a16:creationId xmlns:a16="http://schemas.microsoft.com/office/drawing/2014/main" id="{C798918D-7C84-492A-BB00-7F78B329DBA6}"/>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71692" name="Text Box 12">
            <a:extLst>
              <a:ext uri="{FF2B5EF4-FFF2-40B4-BE49-F238E27FC236}">
                <a16:creationId xmlns:a16="http://schemas.microsoft.com/office/drawing/2014/main" id="{F5BA2DC4-38D1-4031-907C-54CE52060879}"/>
              </a:ext>
            </a:extLst>
          </p:cNvPr>
          <p:cNvSpPr txBox="1">
            <a:spLocks noChangeArrowheads="1"/>
          </p:cNvSpPr>
          <p:nvPr/>
        </p:nvSpPr>
        <p:spPr bwMode="auto">
          <a:xfrm>
            <a:off x="1042988" y="2205038"/>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hlinkClick r:id="rId4" action="ppaction://hlinksldjump"/>
              </a:rPr>
              <a:t>Vgl. Flugparabel</a:t>
            </a:r>
            <a:endParaRPr lang="de-DE" altLang="de-DE"/>
          </a:p>
        </p:txBody>
      </p:sp>
      <p:sp>
        <p:nvSpPr>
          <p:cNvPr id="2" name="Text Box 3">
            <a:extLst>
              <a:ext uri="{FF2B5EF4-FFF2-40B4-BE49-F238E27FC236}">
                <a16:creationId xmlns:a16="http://schemas.microsoft.com/office/drawing/2014/main" id="{E600C021-8754-4EAE-9CCD-23D822F2CBC7}"/>
              </a:ext>
            </a:extLst>
          </p:cNvPr>
          <p:cNvSpPr txBox="1">
            <a:spLocks noChangeArrowheads="1"/>
          </p:cNvSpPr>
          <p:nvPr/>
        </p:nvSpPr>
        <p:spPr bwMode="auto">
          <a:xfrm>
            <a:off x="611188" y="4005263"/>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4.3.6 Anstellwinkel</a:t>
            </a:r>
          </a:p>
        </p:txBody>
      </p:sp>
      <p:sp>
        <p:nvSpPr>
          <p:cNvPr id="71694" name="Text Box 14">
            <a:extLst>
              <a:ext uri="{FF2B5EF4-FFF2-40B4-BE49-F238E27FC236}">
                <a16:creationId xmlns:a16="http://schemas.microsoft.com/office/drawing/2014/main" id="{FCF540B0-8DBF-47D9-B568-362956F203F8}"/>
              </a:ext>
            </a:extLst>
          </p:cNvPr>
          <p:cNvSpPr txBox="1">
            <a:spLocks noChangeArrowheads="1"/>
          </p:cNvSpPr>
          <p:nvPr/>
        </p:nvSpPr>
        <p:spPr bwMode="auto">
          <a:xfrm>
            <a:off x="4500563" y="3500438"/>
            <a:ext cx="3959225"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800">
                <a:solidFill>
                  <a:schemeClr val="tx1"/>
                </a:solidFill>
              </a:rPr>
              <a:t>Quelle: http://wiki.ifs-tud.de/biomechanik/dynamik/aeussere_kraefte</a:t>
            </a:r>
          </a:p>
          <a:p>
            <a:pPr eaLnBrk="1" hangingPunct="1">
              <a:spcBef>
                <a:spcPct val="50000"/>
              </a:spcBef>
            </a:pPr>
            <a:endParaRPr lang="de-DE" altLang="de-DE" sz="800">
              <a:solidFill>
                <a:schemeClr val="tx1"/>
              </a:solidFill>
            </a:endParaRPr>
          </a:p>
        </p:txBody>
      </p:sp>
      <p:sp>
        <p:nvSpPr>
          <p:cNvPr id="71699" name="Text Box 19">
            <a:extLst>
              <a:ext uri="{FF2B5EF4-FFF2-40B4-BE49-F238E27FC236}">
                <a16:creationId xmlns:a16="http://schemas.microsoft.com/office/drawing/2014/main" id="{0CD89307-D3A7-4886-983C-C26A0CD5404B}"/>
              </a:ext>
            </a:extLst>
          </p:cNvPr>
          <p:cNvSpPr txBox="1">
            <a:spLocks noChangeArrowheads="1"/>
          </p:cNvSpPr>
          <p:nvPr/>
        </p:nvSpPr>
        <p:spPr bwMode="auto">
          <a:xfrm>
            <a:off x="1187450" y="4508500"/>
            <a:ext cx="6408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Ist der Anstellwinkel positiv (Speer zu steil) dann stellt die Windkraft den Speer weiter auf.</a:t>
            </a:r>
          </a:p>
        </p:txBody>
      </p:sp>
      <p:sp>
        <p:nvSpPr>
          <p:cNvPr id="71700" name="Text Box 20">
            <a:extLst>
              <a:ext uri="{FF2B5EF4-FFF2-40B4-BE49-F238E27FC236}">
                <a16:creationId xmlns:a16="http://schemas.microsoft.com/office/drawing/2014/main" id="{BD4A6E00-C85F-458F-ACBD-A7CABDADA1F8}"/>
              </a:ext>
            </a:extLst>
          </p:cNvPr>
          <p:cNvSpPr txBox="1">
            <a:spLocks noChangeArrowheads="1"/>
          </p:cNvSpPr>
          <p:nvPr/>
        </p:nvSpPr>
        <p:spPr bwMode="auto">
          <a:xfrm>
            <a:off x="1187450" y="5300663"/>
            <a:ext cx="6408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Ist der Anstellwinkel deutlich kleiner Null (Speer zu flach) dann drückt die Anströmung die Speerspitze sofort erdwärts.</a:t>
            </a:r>
          </a:p>
        </p:txBody>
      </p:sp>
      <p:sp>
        <p:nvSpPr>
          <p:cNvPr id="71701" name="Line 21">
            <a:extLst>
              <a:ext uri="{FF2B5EF4-FFF2-40B4-BE49-F238E27FC236}">
                <a16:creationId xmlns:a16="http://schemas.microsoft.com/office/drawing/2014/main" id="{6824F1C5-3CDE-4BB5-8559-8F086D9DB51C}"/>
              </a:ext>
            </a:extLst>
          </p:cNvPr>
          <p:cNvSpPr>
            <a:spLocks noChangeShapeType="1"/>
          </p:cNvSpPr>
          <p:nvPr/>
        </p:nvSpPr>
        <p:spPr bwMode="auto">
          <a:xfrm flipH="1">
            <a:off x="3419475" y="3352800"/>
            <a:ext cx="546100" cy="376238"/>
          </a:xfrm>
          <a:prstGeom prst="line">
            <a:avLst/>
          </a:prstGeom>
          <a:noFill/>
          <a:ln w="349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1702" name="Line 22">
            <a:extLst>
              <a:ext uri="{FF2B5EF4-FFF2-40B4-BE49-F238E27FC236}">
                <a16:creationId xmlns:a16="http://schemas.microsoft.com/office/drawing/2014/main" id="{D9558D08-6CE1-4B87-9316-92DE80F8676C}"/>
              </a:ext>
            </a:extLst>
          </p:cNvPr>
          <p:cNvSpPr>
            <a:spLocks noChangeShapeType="1"/>
          </p:cNvSpPr>
          <p:nvPr/>
        </p:nvSpPr>
        <p:spPr bwMode="auto">
          <a:xfrm flipH="1">
            <a:off x="3419475" y="3500438"/>
            <a:ext cx="590550" cy="190500"/>
          </a:xfrm>
          <a:prstGeom prst="line">
            <a:avLst/>
          </a:prstGeom>
          <a:noFill/>
          <a:ln w="349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blinds(horizontal)">
                                      <p:cBhvr>
                                        <p:cTn id="7" dur="500"/>
                                        <p:tgtEl>
                                          <p:spTgt spid="155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698"/>
                                        </p:tgtEl>
                                        <p:attrNameLst>
                                          <p:attrName>style.visibility</p:attrName>
                                        </p:attrNameLst>
                                      </p:cBhvr>
                                      <p:to>
                                        <p:strVal val="visible"/>
                                      </p:to>
                                    </p:set>
                                    <p:animEffect transition="in" filter="dissolve">
                                      <p:cBhvr>
                                        <p:cTn id="12" dur="500"/>
                                        <p:tgtEl>
                                          <p:spTgt spid="71698"/>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1694"/>
                                        </p:tgtEl>
                                        <p:attrNameLst>
                                          <p:attrName>style.visibility</p:attrName>
                                        </p:attrNameLst>
                                      </p:cBhvr>
                                      <p:to>
                                        <p:strVal val="visible"/>
                                      </p:to>
                                    </p:set>
                                    <p:animEffect transition="in" filter="dissolve">
                                      <p:cBhvr>
                                        <p:cTn id="16" dur="500"/>
                                        <p:tgtEl>
                                          <p:spTgt spid="71694"/>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71692"/>
                                        </p:tgtEl>
                                        <p:attrNameLst>
                                          <p:attrName>style.visibility</p:attrName>
                                        </p:attrNameLst>
                                      </p:cBhvr>
                                      <p:to>
                                        <p:strVal val="visible"/>
                                      </p:to>
                                    </p:set>
                                    <p:animEffect transition="in" filter="dissolve">
                                      <p:cBhvr>
                                        <p:cTn id="20" dur="500"/>
                                        <p:tgtEl>
                                          <p:spTgt spid="7169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699"/>
                                        </p:tgtEl>
                                        <p:attrNameLst>
                                          <p:attrName>style.visibility</p:attrName>
                                        </p:attrNameLst>
                                      </p:cBhvr>
                                      <p:to>
                                        <p:strVal val="visible"/>
                                      </p:to>
                                    </p:set>
                                    <p:anim calcmode="lin" valueType="num">
                                      <p:cBhvr additive="base">
                                        <p:cTn id="30" dur="500" fill="hold"/>
                                        <p:tgtEl>
                                          <p:spTgt spid="71699"/>
                                        </p:tgtEl>
                                        <p:attrNameLst>
                                          <p:attrName>ppt_x</p:attrName>
                                        </p:attrNameLst>
                                      </p:cBhvr>
                                      <p:tavLst>
                                        <p:tav tm="0">
                                          <p:val>
                                            <p:strVal val="#ppt_x"/>
                                          </p:val>
                                        </p:tav>
                                        <p:tav tm="100000">
                                          <p:val>
                                            <p:strVal val="#ppt_x"/>
                                          </p:val>
                                        </p:tav>
                                      </p:tavLst>
                                    </p:anim>
                                    <p:anim calcmode="lin" valueType="num">
                                      <p:cBhvr additive="base">
                                        <p:cTn id="31" dur="500" fill="hold"/>
                                        <p:tgtEl>
                                          <p:spTgt spid="71699"/>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55" presetClass="entr" presetSubtype="0" fill="hold" nodeType="afterEffect">
                                  <p:stCondLst>
                                    <p:cond delay="0"/>
                                  </p:stCondLst>
                                  <p:childTnLst>
                                    <p:set>
                                      <p:cBhvr>
                                        <p:cTn id="34" dur="1" fill="hold">
                                          <p:stCondLst>
                                            <p:cond delay="0"/>
                                          </p:stCondLst>
                                        </p:cTn>
                                        <p:tgtEl>
                                          <p:spTgt spid="71701"/>
                                        </p:tgtEl>
                                        <p:attrNameLst>
                                          <p:attrName>style.visibility</p:attrName>
                                        </p:attrNameLst>
                                      </p:cBhvr>
                                      <p:to>
                                        <p:strVal val="visible"/>
                                      </p:to>
                                    </p:set>
                                    <p:anim calcmode="lin" valueType="num">
                                      <p:cBhvr>
                                        <p:cTn id="35" dur="1000" fill="hold"/>
                                        <p:tgtEl>
                                          <p:spTgt spid="71701"/>
                                        </p:tgtEl>
                                        <p:attrNameLst>
                                          <p:attrName>ppt_w</p:attrName>
                                        </p:attrNameLst>
                                      </p:cBhvr>
                                      <p:tavLst>
                                        <p:tav tm="0">
                                          <p:val>
                                            <p:strVal val="#ppt_w*0.70"/>
                                          </p:val>
                                        </p:tav>
                                        <p:tav tm="100000">
                                          <p:val>
                                            <p:strVal val="#ppt_w"/>
                                          </p:val>
                                        </p:tav>
                                      </p:tavLst>
                                    </p:anim>
                                    <p:anim calcmode="lin" valueType="num">
                                      <p:cBhvr>
                                        <p:cTn id="36" dur="1000" fill="hold"/>
                                        <p:tgtEl>
                                          <p:spTgt spid="71701"/>
                                        </p:tgtEl>
                                        <p:attrNameLst>
                                          <p:attrName>ppt_h</p:attrName>
                                        </p:attrNameLst>
                                      </p:cBhvr>
                                      <p:tavLst>
                                        <p:tav tm="0">
                                          <p:val>
                                            <p:strVal val="#ppt_h"/>
                                          </p:val>
                                        </p:tav>
                                        <p:tav tm="100000">
                                          <p:val>
                                            <p:strVal val="#ppt_h"/>
                                          </p:val>
                                        </p:tav>
                                      </p:tavLst>
                                    </p:anim>
                                    <p:animEffect transition="in" filter="fade">
                                      <p:cBhvr>
                                        <p:cTn id="37" dur="1000"/>
                                        <p:tgtEl>
                                          <p:spTgt spid="71701"/>
                                        </p:tgtEl>
                                      </p:cBhvr>
                                    </p:animEffect>
                                  </p:childTnLst>
                                  <p:subTnLst>
                                    <p:set>
                                      <p:cBhvr override="childStyle">
                                        <p:cTn dur="1" fill="hold" display="0" masterRel="nextClick" afterEffect="1"/>
                                        <p:tgtEl>
                                          <p:spTgt spid="71701"/>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1700"/>
                                        </p:tgtEl>
                                        <p:attrNameLst>
                                          <p:attrName>style.visibility</p:attrName>
                                        </p:attrNameLst>
                                      </p:cBhvr>
                                      <p:to>
                                        <p:strVal val="visible"/>
                                      </p:to>
                                    </p:set>
                                    <p:anim calcmode="lin" valueType="num">
                                      <p:cBhvr additive="base">
                                        <p:cTn id="42" dur="500" fill="hold"/>
                                        <p:tgtEl>
                                          <p:spTgt spid="71700"/>
                                        </p:tgtEl>
                                        <p:attrNameLst>
                                          <p:attrName>ppt_x</p:attrName>
                                        </p:attrNameLst>
                                      </p:cBhvr>
                                      <p:tavLst>
                                        <p:tav tm="0">
                                          <p:val>
                                            <p:strVal val="#ppt_x"/>
                                          </p:val>
                                        </p:tav>
                                        <p:tav tm="100000">
                                          <p:val>
                                            <p:strVal val="#ppt_x"/>
                                          </p:val>
                                        </p:tav>
                                      </p:tavLst>
                                    </p:anim>
                                    <p:anim calcmode="lin" valueType="num">
                                      <p:cBhvr additive="base">
                                        <p:cTn id="43" dur="500" fill="hold"/>
                                        <p:tgtEl>
                                          <p:spTgt spid="71700"/>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500"/>
                            </p:stCondLst>
                            <p:childTnLst>
                              <p:par>
                                <p:cTn id="45" presetID="55" presetClass="entr" presetSubtype="0" fill="hold" nodeType="afterEffect">
                                  <p:stCondLst>
                                    <p:cond delay="0"/>
                                  </p:stCondLst>
                                  <p:childTnLst>
                                    <p:set>
                                      <p:cBhvr>
                                        <p:cTn id="46" dur="1" fill="hold">
                                          <p:stCondLst>
                                            <p:cond delay="0"/>
                                          </p:stCondLst>
                                        </p:cTn>
                                        <p:tgtEl>
                                          <p:spTgt spid="71702"/>
                                        </p:tgtEl>
                                        <p:attrNameLst>
                                          <p:attrName>style.visibility</p:attrName>
                                        </p:attrNameLst>
                                      </p:cBhvr>
                                      <p:to>
                                        <p:strVal val="visible"/>
                                      </p:to>
                                    </p:set>
                                    <p:anim calcmode="lin" valueType="num">
                                      <p:cBhvr>
                                        <p:cTn id="47" dur="1000" fill="hold"/>
                                        <p:tgtEl>
                                          <p:spTgt spid="71702"/>
                                        </p:tgtEl>
                                        <p:attrNameLst>
                                          <p:attrName>ppt_w</p:attrName>
                                        </p:attrNameLst>
                                      </p:cBhvr>
                                      <p:tavLst>
                                        <p:tav tm="0">
                                          <p:val>
                                            <p:strVal val="#ppt_w*0.70"/>
                                          </p:val>
                                        </p:tav>
                                        <p:tav tm="100000">
                                          <p:val>
                                            <p:strVal val="#ppt_w"/>
                                          </p:val>
                                        </p:tav>
                                      </p:tavLst>
                                    </p:anim>
                                    <p:anim calcmode="lin" valueType="num">
                                      <p:cBhvr>
                                        <p:cTn id="48" dur="1000" fill="hold"/>
                                        <p:tgtEl>
                                          <p:spTgt spid="71702"/>
                                        </p:tgtEl>
                                        <p:attrNameLst>
                                          <p:attrName>ppt_h</p:attrName>
                                        </p:attrNameLst>
                                      </p:cBhvr>
                                      <p:tavLst>
                                        <p:tav tm="0">
                                          <p:val>
                                            <p:strVal val="#ppt_h"/>
                                          </p:val>
                                        </p:tav>
                                        <p:tav tm="100000">
                                          <p:val>
                                            <p:strVal val="#ppt_h"/>
                                          </p:val>
                                        </p:tav>
                                      </p:tavLst>
                                    </p:anim>
                                    <p:animEffect transition="in" filter="fade">
                                      <p:cBhvr>
                                        <p:cTn id="49" dur="1000"/>
                                        <p:tgtEl>
                                          <p:spTgt spid="71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71692" grpId="0"/>
      <p:bldP spid="2" grpId="0"/>
      <p:bldP spid="71694" grpId="0"/>
      <p:bldP spid="71699" grpId="0"/>
      <p:bldP spid="717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ußzeilenplatzhalter 1">
            <a:extLst>
              <a:ext uri="{FF2B5EF4-FFF2-40B4-BE49-F238E27FC236}">
                <a16:creationId xmlns:a16="http://schemas.microsoft.com/office/drawing/2014/main" id="{DA03F976-FF31-45E1-91EE-C0EA822F45F6}"/>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45059" name="Foliennummernplatzhalter 2">
            <a:extLst>
              <a:ext uri="{FF2B5EF4-FFF2-40B4-BE49-F238E27FC236}">
                <a16:creationId xmlns:a16="http://schemas.microsoft.com/office/drawing/2014/main" id="{A64E519A-D7C2-457C-A1CB-14FE5CAB0C18}"/>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85B0519D-6861-43EC-8D57-8224B1C6EDA3}" type="slidenum">
              <a:rPr lang="de-DE" altLang="de-DE" sz="1200"/>
              <a:pPr algn="r" eaLnBrk="1" hangingPunct="1"/>
              <a:t>16</a:t>
            </a:fld>
            <a:endParaRPr lang="de-DE" altLang="de-DE" sz="1200"/>
          </a:p>
        </p:txBody>
      </p:sp>
      <p:sp>
        <p:nvSpPr>
          <p:cNvPr id="45060" name="Text Box 2">
            <a:extLst>
              <a:ext uri="{FF2B5EF4-FFF2-40B4-BE49-F238E27FC236}">
                <a16:creationId xmlns:a16="http://schemas.microsoft.com/office/drawing/2014/main" id="{2DDF900A-F46C-4204-AA93-BA847D33ED94}"/>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4.3 Die Flugbahnen</a:t>
            </a:r>
          </a:p>
        </p:txBody>
      </p:sp>
      <p:sp>
        <p:nvSpPr>
          <p:cNvPr id="155651" name="Text Box 3">
            <a:extLst>
              <a:ext uri="{FF2B5EF4-FFF2-40B4-BE49-F238E27FC236}">
                <a16:creationId xmlns:a16="http://schemas.microsoft.com/office/drawing/2014/main" id="{9C0A548E-58EE-4F62-AEDD-7BB69D4001C5}"/>
              </a:ext>
            </a:extLst>
          </p:cNvPr>
          <p:cNvSpPr txBox="1">
            <a:spLocks noChangeArrowheads="1"/>
          </p:cNvSpPr>
          <p:nvPr/>
        </p:nvSpPr>
        <p:spPr bwMode="auto">
          <a:xfrm>
            <a:off x="539750" y="1052513"/>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4.3.7 Eintrittswinkel</a:t>
            </a:r>
          </a:p>
        </p:txBody>
      </p:sp>
      <p:sp>
        <p:nvSpPr>
          <p:cNvPr id="45062" name="Text Box 7">
            <a:extLst>
              <a:ext uri="{FF2B5EF4-FFF2-40B4-BE49-F238E27FC236}">
                <a16:creationId xmlns:a16="http://schemas.microsoft.com/office/drawing/2014/main" id="{9536E256-9EAF-4A4D-AEB2-EF2481775089}"/>
              </a:ext>
            </a:extLst>
          </p:cNvPr>
          <p:cNvSpPr txBox="1">
            <a:spLocks noChangeArrowheads="1"/>
          </p:cNvSpPr>
          <p:nvPr/>
        </p:nvSpPr>
        <p:spPr bwMode="auto">
          <a:xfrm>
            <a:off x="3635375" y="1844675"/>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endParaRPr lang="de-DE" altLang="de-DE"/>
          </a:p>
        </p:txBody>
      </p:sp>
      <p:sp>
        <p:nvSpPr>
          <p:cNvPr id="45063" name="Rectangle 8">
            <a:extLst>
              <a:ext uri="{FF2B5EF4-FFF2-40B4-BE49-F238E27FC236}">
                <a16:creationId xmlns:a16="http://schemas.microsoft.com/office/drawing/2014/main" id="{D48F80E4-911E-4BA7-9A07-0314F0835371}"/>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45064" name="Rectangle 9">
            <a:extLst>
              <a:ext uri="{FF2B5EF4-FFF2-40B4-BE49-F238E27FC236}">
                <a16:creationId xmlns:a16="http://schemas.microsoft.com/office/drawing/2014/main" id="{C54E921C-C8B1-4575-B787-247076BC1B40}"/>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79885" name="Text Box 13">
            <a:extLst>
              <a:ext uri="{FF2B5EF4-FFF2-40B4-BE49-F238E27FC236}">
                <a16:creationId xmlns:a16="http://schemas.microsoft.com/office/drawing/2014/main" id="{F0902935-0056-4D74-88D5-2B0FE1E3956D}"/>
              </a:ext>
            </a:extLst>
          </p:cNvPr>
          <p:cNvSpPr txBox="1">
            <a:spLocks noChangeArrowheads="1"/>
          </p:cNvSpPr>
          <p:nvPr/>
        </p:nvSpPr>
        <p:spPr bwMode="auto">
          <a:xfrm>
            <a:off x="755650" y="1773238"/>
            <a:ext cx="280828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EW beträgt 90°, wenn der Ball senkrecht in den Ring fällt.</a:t>
            </a:r>
          </a:p>
        </p:txBody>
      </p:sp>
      <p:sp>
        <p:nvSpPr>
          <p:cNvPr id="79886" name="Text Box 14">
            <a:extLst>
              <a:ext uri="{FF2B5EF4-FFF2-40B4-BE49-F238E27FC236}">
                <a16:creationId xmlns:a16="http://schemas.microsoft.com/office/drawing/2014/main" id="{1419F78A-449D-47FE-A39A-03258F4DA281}"/>
              </a:ext>
            </a:extLst>
          </p:cNvPr>
          <p:cNvSpPr txBox="1">
            <a:spLocks noChangeArrowheads="1"/>
          </p:cNvSpPr>
          <p:nvPr/>
        </p:nvSpPr>
        <p:spPr bwMode="auto">
          <a:xfrm>
            <a:off x="4356100" y="4581525"/>
            <a:ext cx="43926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Je flacher die Flugkurve (je kleiner der Eintrittwinkel) umso weniger Spielraum hat der Ball um durch den Ring zu gehen. (Grenzwinkel bei 32°)</a:t>
            </a:r>
          </a:p>
        </p:txBody>
      </p:sp>
      <p:pic>
        <p:nvPicPr>
          <p:cNvPr id="79890" name="Picture 18">
            <a:extLst>
              <a:ext uri="{FF2B5EF4-FFF2-40B4-BE49-F238E27FC236}">
                <a16:creationId xmlns:a16="http://schemas.microsoft.com/office/drawing/2014/main" id="{0F9FB88E-0284-4C5C-90E9-61CA3AD27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549275"/>
            <a:ext cx="4487863"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1" name="Text Box 19">
            <a:extLst>
              <a:ext uri="{FF2B5EF4-FFF2-40B4-BE49-F238E27FC236}">
                <a16:creationId xmlns:a16="http://schemas.microsoft.com/office/drawing/2014/main" id="{32DA514F-D91F-42D3-BB34-9C260C67DBA2}"/>
              </a:ext>
            </a:extLst>
          </p:cNvPr>
          <p:cNvSpPr txBox="1">
            <a:spLocks noChangeArrowheads="1"/>
          </p:cNvSpPr>
          <p:nvPr/>
        </p:nvSpPr>
        <p:spPr bwMode="auto">
          <a:xfrm>
            <a:off x="4500563" y="3573463"/>
            <a:ext cx="4319587"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700"/>
              <a:t>Quelle: http://www.limillimil.de/backend/dateien/192_0wurf.jpeg</a:t>
            </a:r>
          </a:p>
        </p:txBody>
      </p:sp>
      <p:pic>
        <p:nvPicPr>
          <p:cNvPr id="79893" name="Picture 21">
            <a:extLst>
              <a:ext uri="{FF2B5EF4-FFF2-40B4-BE49-F238E27FC236}">
                <a16:creationId xmlns:a16="http://schemas.microsoft.com/office/drawing/2014/main" id="{3C46A5DB-0C3F-4894-A9E9-3B9C8A2BE3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3716338"/>
            <a:ext cx="3455988"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4" name="Text Box 22">
            <a:extLst>
              <a:ext uri="{FF2B5EF4-FFF2-40B4-BE49-F238E27FC236}">
                <a16:creationId xmlns:a16="http://schemas.microsoft.com/office/drawing/2014/main" id="{6FDF66E6-ED5D-45F5-BA28-652C6AAD4CBA}"/>
              </a:ext>
            </a:extLst>
          </p:cNvPr>
          <p:cNvSpPr txBox="1">
            <a:spLocks noChangeArrowheads="1"/>
          </p:cNvSpPr>
          <p:nvPr/>
        </p:nvSpPr>
        <p:spPr bwMode="auto">
          <a:xfrm>
            <a:off x="107950" y="6165850"/>
            <a:ext cx="4319588"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700"/>
              <a:t>Quelle: http://www.hh.schule.de/hhs/MNU2006Wurfparabel_klein.jpg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blinds(horizontal)">
                                      <p:cBhvr>
                                        <p:cTn id="7" dur="500"/>
                                        <p:tgtEl>
                                          <p:spTgt spid="155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9890"/>
                                        </p:tgtEl>
                                        <p:attrNameLst>
                                          <p:attrName>style.visibility</p:attrName>
                                        </p:attrNameLst>
                                      </p:cBhvr>
                                      <p:to>
                                        <p:strVal val="visible"/>
                                      </p:to>
                                    </p:set>
                                    <p:animEffect transition="in" filter="dissolve">
                                      <p:cBhvr>
                                        <p:cTn id="12" dur="500"/>
                                        <p:tgtEl>
                                          <p:spTgt spid="7989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9891"/>
                                        </p:tgtEl>
                                        <p:attrNameLst>
                                          <p:attrName>style.visibility</p:attrName>
                                        </p:attrNameLst>
                                      </p:cBhvr>
                                      <p:to>
                                        <p:strVal val="visible"/>
                                      </p:to>
                                    </p:set>
                                    <p:animEffect transition="in" filter="dissolve">
                                      <p:cBhvr>
                                        <p:cTn id="15" dur="500"/>
                                        <p:tgtEl>
                                          <p:spTgt spid="7989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9885"/>
                                        </p:tgtEl>
                                        <p:attrNameLst>
                                          <p:attrName>style.visibility</p:attrName>
                                        </p:attrNameLst>
                                      </p:cBhvr>
                                      <p:to>
                                        <p:strVal val="visible"/>
                                      </p:to>
                                    </p:set>
                                    <p:anim calcmode="lin" valueType="num">
                                      <p:cBhvr additive="base">
                                        <p:cTn id="20" dur="500" fill="hold"/>
                                        <p:tgtEl>
                                          <p:spTgt spid="79885"/>
                                        </p:tgtEl>
                                        <p:attrNameLst>
                                          <p:attrName>ppt_x</p:attrName>
                                        </p:attrNameLst>
                                      </p:cBhvr>
                                      <p:tavLst>
                                        <p:tav tm="0">
                                          <p:val>
                                            <p:strVal val="#ppt_x"/>
                                          </p:val>
                                        </p:tav>
                                        <p:tav tm="100000">
                                          <p:val>
                                            <p:strVal val="#ppt_x"/>
                                          </p:val>
                                        </p:tav>
                                      </p:tavLst>
                                    </p:anim>
                                    <p:anim calcmode="lin" valueType="num">
                                      <p:cBhvr additive="base">
                                        <p:cTn id="21" dur="500" fill="hold"/>
                                        <p:tgtEl>
                                          <p:spTgt spid="79885"/>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79893"/>
                                        </p:tgtEl>
                                        <p:attrNameLst>
                                          <p:attrName>style.visibility</p:attrName>
                                        </p:attrNameLst>
                                      </p:cBhvr>
                                      <p:to>
                                        <p:strVal val="visible"/>
                                      </p:to>
                                    </p:set>
                                    <p:animEffect transition="in" filter="dissolve">
                                      <p:cBhvr>
                                        <p:cTn id="26" dur="500"/>
                                        <p:tgtEl>
                                          <p:spTgt spid="7989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9894"/>
                                        </p:tgtEl>
                                        <p:attrNameLst>
                                          <p:attrName>style.visibility</p:attrName>
                                        </p:attrNameLst>
                                      </p:cBhvr>
                                      <p:to>
                                        <p:strVal val="visible"/>
                                      </p:to>
                                    </p:set>
                                    <p:animEffect transition="in" filter="dissolve">
                                      <p:cBhvr>
                                        <p:cTn id="29" dur="500"/>
                                        <p:tgtEl>
                                          <p:spTgt spid="79894"/>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79886"/>
                                        </p:tgtEl>
                                        <p:attrNameLst>
                                          <p:attrName>style.visibility</p:attrName>
                                        </p:attrNameLst>
                                      </p:cBhvr>
                                      <p:to>
                                        <p:strVal val="visible"/>
                                      </p:to>
                                    </p:set>
                                    <p:anim calcmode="lin" valueType="num">
                                      <p:cBhvr additive="base">
                                        <p:cTn id="32" dur="500" fill="hold"/>
                                        <p:tgtEl>
                                          <p:spTgt spid="79886"/>
                                        </p:tgtEl>
                                        <p:attrNameLst>
                                          <p:attrName>ppt_x</p:attrName>
                                        </p:attrNameLst>
                                      </p:cBhvr>
                                      <p:tavLst>
                                        <p:tav tm="0">
                                          <p:val>
                                            <p:strVal val="#ppt_x"/>
                                          </p:val>
                                        </p:tav>
                                        <p:tav tm="100000">
                                          <p:val>
                                            <p:strVal val="#ppt_x"/>
                                          </p:val>
                                        </p:tav>
                                      </p:tavLst>
                                    </p:anim>
                                    <p:anim calcmode="lin" valueType="num">
                                      <p:cBhvr additive="base">
                                        <p:cTn id="33" dur="500" fill="hold"/>
                                        <p:tgtEl>
                                          <p:spTgt spid="798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79885" grpId="0"/>
      <p:bldP spid="79886" grpId="0"/>
      <p:bldP spid="79891" grpId="0"/>
      <p:bldP spid="798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ußzeilenplatzhalter 1">
            <a:extLst>
              <a:ext uri="{FF2B5EF4-FFF2-40B4-BE49-F238E27FC236}">
                <a16:creationId xmlns:a16="http://schemas.microsoft.com/office/drawing/2014/main" id="{D9836911-C6F4-4379-BBAF-DF32928F73A5}"/>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47107" name="Foliennummernplatzhalter 2">
            <a:extLst>
              <a:ext uri="{FF2B5EF4-FFF2-40B4-BE49-F238E27FC236}">
                <a16:creationId xmlns:a16="http://schemas.microsoft.com/office/drawing/2014/main" id="{5D71A79E-1423-4D23-A52E-62DDEC5CDF0B}"/>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920088C7-A545-4DEA-A509-B495424A16C5}" type="slidenum">
              <a:rPr lang="de-DE" altLang="de-DE" sz="1200"/>
              <a:pPr algn="r" eaLnBrk="1" hangingPunct="1"/>
              <a:t>17</a:t>
            </a:fld>
            <a:endParaRPr lang="de-DE" altLang="de-DE" sz="1200"/>
          </a:p>
        </p:txBody>
      </p:sp>
      <p:sp>
        <p:nvSpPr>
          <p:cNvPr id="47108" name="Text Box 2">
            <a:extLst>
              <a:ext uri="{FF2B5EF4-FFF2-40B4-BE49-F238E27FC236}">
                <a16:creationId xmlns:a16="http://schemas.microsoft.com/office/drawing/2014/main" id="{33A4E064-0A97-4C05-BEA9-CE369CD662D2}"/>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4.3 Die Flugbahnen</a:t>
            </a:r>
          </a:p>
        </p:txBody>
      </p:sp>
      <p:sp>
        <p:nvSpPr>
          <p:cNvPr id="155651" name="Text Box 3">
            <a:extLst>
              <a:ext uri="{FF2B5EF4-FFF2-40B4-BE49-F238E27FC236}">
                <a16:creationId xmlns:a16="http://schemas.microsoft.com/office/drawing/2014/main" id="{81897101-3847-4011-A977-59D389A2275C}"/>
              </a:ext>
            </a:extLst>
          </p:cNvPr>
          <p:cNvSpPr txBox="1">
            <a:spLocks noChangeArrowheads="1"/>
          </p:cNvSpPr>
          <p:nvPr/>
        </p:nvSpPr>
        <p:spPr bwMode="auto">
          <a:xfrm>
            <a:off x="539750" y="1052513"/>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4.3.8  Zur Wirkung von Wurfkräften</a:t>
            </a:r>
          </a:p>
        </p:txBody>
      </p:sp>
      <p:sp>
        <p:nvSpPr>
          <p:cNvPr id="47110" name="Text Box 6">
            <a:extLst>
              <a:ext uri="{FF2B5EF4-FFF2-40B4-BE49-F238E27FC236}">
                <a16:creationId xmlns:a16="http://schemas.microsoft.com/office/drawing/2014/main" id="{3BD93AFD-B467-4973-AD91-4D70EA351030}"/>
              </a:ext>
            </a:extLst>
          </p:cNvPr>
          <p:cNvSpPr txBox="1">
            <a:spLocks noChangeArrowheads="1"/>
          </p:cNvSpPr>
          <p:nvPr/>
        </p:nvSpPr>
        <p:spPr bwMode="auto">
          <a:xfrm>
            <a:off x="3635375" y="1844675"/>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endParaRPr lang="de-DE" altLang="de-DE"/>
          </a:p>
        </p:txBody>
      </p:sp>
      <p:sp>
        <p:nvSpPr>
          <p:cNvPr id="47111" name="Rectangle 7">
            <a:extLst>
              <a:ext uri="{FF2B5EF4-FFF2-40B4-BE49-F238E27FC236}">
                <a16:creationId xmlns:a16="http://schemas.microsoft.com/office/drawing/2014/main" id="{F3242E7E-1B86-4D7D-9170-65A525E0D9B3}"/>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47112" name="Rectangle 8">
            <a:extLst>
              <a:ext uri="{FF2B5EF4-FFF2-40B4-BE49-F238E27FC236}">
                <a16:creationId xmlns:a16="http://schemas.microsoft.com/office/drawing/2014/main" id="{4552DAC5-4C0F-4F19-A4F8-850232417374}"/>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81929" name="Text Box 9">
            <a:extLst>
              <a:ext uri="{FF2B5EF4-FFF2-40B4-BE49-F238E27FC236}">
                <a16:creationId xmlns:a16="http://schemas.microsoft.com/office/drawing/2014/main" id="{DFF9BB58-A97B-446A-A14D-9EC1B3EDD0FD}"/>
              </a:ext>
            </a:extLst>
          </p:cNvPr>
          <p:cNvSpPr txBox="1">
            <a:spLocks noChangeArrowheads="1"/>
          </p:cNvSpPr>
          <p:nvPr/>
        </p:nvSpPr>
        <p:spPr bwMode="auto">
          <a:xfrm>
            <a:off x="611188" y="1557338"/>
            <a:ext cx="352901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Würfe, bei denen das Wurfobjekt keine Rotation erhalten soll, können nur dann erreicht werden, wenn die Wurfkraft stets auf den Körperschwerpunkt des Wurfobjekts gerichtet ist</a:t>
            </a:r>
          </a:p>
        </p:txBody>
      </p:sp>
      <p:pic>
        <p:nvPicPr>
          <p:cNvPr id="81935" name="Picture 4" descr="Absprünge neunfach mit Fehlern">
            <a:extLst>
              <a:ext uri="{FF2B5EF4-FFF2-40B4-BE49-F238E27FC236}">
                <a16:creationId xmlns:a16="http://schemas.microsoft.com/office/drawing/2014/main" id="{7799525D-7CC6-4C27-8B71-0C68E5C03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628775"/>
            <a:ext cx="487045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6" name="Text Box 16">
            <a:extLst>
              <a:ext uri="{FF2B5EF4-FFF2-40B4-BE49-F238E27FC236}">
                <a16:creationId xmlns:a16="http://schemas.microsoft.com/office/drawing/2014/main" id="{4DCB0BC1-F7BF-4D38-BA20-127A14C75CCB}"/>
              </a:ext>
            </a:extLst>
          </p:cNvPr>
          <p:cNvSpPr txBox="1">
            <a:spLocks noChangeArrowheads="1"/>
          </p:cNvSpPr>
          <p:nvPr/>
        </p:nvSpPr>
        <p:spPr bwMode="auto">
          <a:xfrm>
            <a:off x="611188" y="3644900"/>
            <a:ext cx="3024187"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Würfe mit Rotation können dann erreicht werden, wenn die Wurfkraft mehr oder weniger stark am KSP des Wurfobjekts vorbei führt.</a:t>
            </a:r>
          </a:p>
        </p:txBody>
      </p:sp>
      <p:sp>
        <p:nvSpPr>
          <p:cNvPr id="81937" name="Text Box 17">
            <a:extLst>
              <a:ext uri="{FF2B5EF4-FFF2-40B4-BE49-F238E27FC236}">
                <a16:creationId xmlns:a16="http://schemas.microsoft.com/office/drawing/2014/main" id="{A1FE58B9-CC16-49E6-A432-3CC0C2D964D5}"/>
              </a:ext>
            </a:extLst>
          </p:cNvPr>
          <p:cNvSpPr txBox="1">
            <a:spLocks noChangeArrowheads="1"/>
          </p:cNvSpPr>
          <p:nvPr/>
        </p:nvSpPr>
        <p:spPr bwMode="auto">
          <a:xfrm>
            <a:off x="4140200" y="5876925"/>
            <a:ext cx="4824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i="1"/>
              <a:t>Vgl.  3.4.2 Nichtzentraler Kraftstoß (Seite 60)</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blinds(horizontal)">
                                      <p:cBhvr>
                                        <p:cTn id="7" dur="500"/>
                                        <p:tgtEl>
                                          <p:spTgt spid="155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29"/>
                                        </p:tgtEl>
                                        <p:attrNameLst>
                                          <p:attrName>style.visibility</p:attrName>
                                        </p:attrNameLst>
                                      </p:cBhvr>
                                      <p:to>
                                        <p:strVal val="visible"/>
                                      </p:to>
                                    </p:set>
                                    <p:anim calcmode="lin" valueType="num">
                                      <p:cBhvr additive="base">
                                        <p:cTn id="12" dur="500" fill="hold"/>
                                        <p:tgtEl>
                                          <p:spTgt spid="81929"/>
                                        </p:tgtEl>
                                        <p:attrNameLst>
                                          <p:attrName>ppt_x</p:attrName>
                                        </p:attrNameLst>
                                      </p:cBhvr>
                                      <p:tavLst>
                                        <p:tav tm="0">
                                          <p:val>
                                            <p:strVal val="#ppt_x"/>
                                          </p:val>
                                        </p:tav>
                                        <p:tav tm="100000">
                                          <p:val>
                                            <p:strVal val="#ppt_x"/>
                                          </p:val>
                                        </p:tav>
                                      </p:tavLst>
                                    </p:anim>
                                    <p:anim calcmode="lin" valueType="num">
                                      <p:cBhvr additive="base">
                                        <p:cTn id="13" dur="500" fill="hold"/>
                                        <p:tgtEl>
                                          <p:spTgt spid="8192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81935"/>
                                        </p:tgtEl>
                                        <p:attrNameLst>
                                          <p:attrName>style.visibility</p:attrName>
                                        </p:attrNameLst>
                                      </p:cBhvr>
                                      <p:to>
                                        <p:strVal val="visible"/>
                                      </p:to>
                                    </p:set>
                                    <p:animEffect transition="in" filter="dissolve">
                                      <p:cBhvr>
                                        <p:cTn id="18" dur="500"/>
                                        <p:tgtEl>
                                          <p:spTgt spid="81935"/>
                                        </p:tgtEl>
                                      </p:cBhvr>
                                    </p:animEffect>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81937"/>
                                        </p:tgtEl>
                                        <p:attrNameLst>
                                          <p:attrName>style.visibility</p:attrName>
                                        </p:attrNameLst>
                                      </p:cBhvr>
                                      <p:to>
                                        <p:strVal val="visible"/>
                                      </p:to>
                                    </p:set>
                                    <p:animEffect transition="in" filter="dissolve">
                                      <p:cBhvr>
                                        <p:cTn id="22" dur="500"/>
                                        <p:tgtEl>
                                          <p:spTgt spid="819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1936"/>
                                        </p:tgtEl>
                                        <p:attrNameLst>
                                          <p:attrName>style.visibility</p:attrName>
                                        </p:attrNameLst>
                                      </p:cBhvr>
                                      <p:to>
                                        <p:strVal val="visible"/>
                                      </p:to>
                                    </p:set>
                                    <p:anim calcmode="lin" valueType="num">
                                      <p:cBhvr additive="base">
                                        <p:cTn id="27" dur="500" fill="hold"/>
                                        <p:tgtEl>
                                          <p:spTgt spid="81936"/>
                                        </p:tgtEl>
                                        <p:attrNameLst>
                                          <p:attrName>ppt_x</p:attrName>
                                        </p:attrNameLst>
                                      </p:cBhvr>
                                      <p:tavLst>
                                        <p:tav tm="0">
                                          <p:val>
                                            <p:strVal val="#ppt_x"/>
                                          </p:val>
                                        </p:tav>
                                        <p:tav tm="100000">
                                          <p:val>
                                            <p:strVal val="#ppt_x"/>
                                          </p:val>
                                        </p:tav>
                                      </p:tavLst>
                                    </p:anim>
                                    <p:anim calcmode="lin" valueType="num">
                                      <p:cBhvr additive="base">
                                        <p:cTn id="28" dur="500" fill="hold"/>
                                        <p:tgtEl>
                                          <p:spTgt spid="819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81929" grpId="0"/>
      <p:bldP spid="81936" grpId="0"/>
      <p:bldP spid="819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ußzeilenplatzhalter 1">
            <a:extLst>
              <a:ext uri="{FF2B5EF4-FFF2-40B4-BE49-F238E27FC236}">
                <a16:creationId xmlns:a16="http://schemas.microsoft.com/office/drawing/2014/main" id="{BE19C293-1162-4936-A77F-E168A2FE90F3}"/>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49155" name="Foliennummernplatzhalter 2">
            <a:extLst>
              <a:ext uri="{FF2B5EF4-FFF2-40B4-BE49-F238E27FC236}">
                <a16:creationId xmlns:a16="http://schemas.microsoft.com/office/drawing/2014/main" id="{4D0FB9C7-8BE5-4852-BCEE-385EB4050A81}"/>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9452F41D-C8F2-4BD2-AD28-45ACF5CE8113}" type="slidenum">
              <a:rPr lang="de-DE" altLang="de-DE" sz="1200"/>
              <a:pPr algn="r" eaLnBrk="1" hangingPunct="1"/>
              <a:t>18</a:t>
            </a:fld>
            <a:endParaRPr lang="de-DE" altLang="de-DE" sz="1200"/>
          </a:p>
        </p:txBody>
      </p:sp>
      <p:sp>
        <p:nvSpPr>
          <p:cNvPr id="49156" name="Text Box 2">
            <a:extLst>
              <a:ext uri="{FF2B5EF4-FFF2-40B4-BE49-F238E27FC236}">
                <a16:creationId xmlns:a16="http://schemas.microsoft.com/office/drawing/2014/main" id="{6A6F523E-093E-4D4C-BDEF-02AA3271BC70}"/>
              </a:ext>
            </a:extLst>
          </p:cNvPr>
          <p:cNvSpPr txBox="1">
            <a:spLocks noChangeArrowheads="1"/>
          </p:cNvSpPr>
          <p:nvPr/>
        </p:nvSpPr>
        <p:spPr bwMode="auto">
          <a:xfrm>
            <a:off x="1116013" y="1484313"/>
            <a:ext cx="7056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3200"/>
              <a:t>Vielen Dank für Ihre Aufmerksamkeit !</a:t>
            </a:r>
          </a:p>
        </p:txBody>
      </p:sp>
      <p:sp>
        <p:nvSpPr>
          <p:cNvPr id="49157" name="Rectangle 7">
            <a:extLst>
              <a:ext uri="{FF2B5EF4-FFF2-40B4-BE49-F238E27FC236}">
                <a16:creationId xmlns:a16="http://schemas.microsoft.com/office/drawing/2014/main" id="{30E73FE5-231B-4456-9468-0FC655A1F555}"/>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pic>
        <p:nvPicPr>
          <p:cNvPr id="9" name="Picture 3">
            <a:extLst>
              <a:ext uri="{FF2B5EF4-FFF2-40B4-BE49-F238E27FC236}">
                <a16:creationId xmlns:a16="http://schemas.microsoft.com/office/drawing/2014/main" id="{7401D98F-5C4D-4DE5-B09A-1B0E5A5C1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514600"/>
            <a:ext cx="4403725" cy="2909888"/>
          </a:xfrm>
          <a:prstGeom prst="rect">
            <a:avLst/>
          </a:prstGeom>
          <a:noFill/>
          <a:ln>
            <a:noFill/>
          </a:ln>
          <a:effectLst>
            <a:outerShdw dist="50912"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10" name="Textfeld 9">
            <a:extLst>
              <a:ext uri="{FF2B5EF4-FFF2-40B4-BE49-F238E27FC236}">
                <a16:creationId xmlns:a16="http://schemas.microsoft.com/office/drawing/2014/main" id="{6B38BDD9-D9EB-47FC-A9AE-D196D2ECC46D}"/>
              </a:ext>
            </a:extLst>
          </p:cNvPr>
          <p:cNvSpPr txBox="1">
            <a:spLocks noChangeArrowheads="1"/>
          </p:cNvSpPr>
          <p:nvPr/>
        </p:nvSpPr>
        <p:spPr bwMode="auto">
          <a:xfrm>
            <a:off x="6019800" y="5219700"/>
            <a:ext cx="79216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r>
              <a:rPr lang="de-DE" altLang="de-DE" sz="400">
                <a:solidFill>
                  <a:schemeClr val="tx1"/>
                </a:solidFill>
              </a:rPr>
              <a:t>www.smbyyc.com</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nodeType="afterGroup">
                            <p:stCondLst>
                              <p:cond delay="2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1">
            <a:extLst>
              <a:ext uri="{FF2B5EF4-FFF2-40B4-BE49-F238E27FC236}">
                <a16:creationId xmlns:a16="http://schemas.microsoft.com/office/drawing/2014/main" id="{6639BDB8-15FC-455E-A2E3-6F12C4045A08}"/>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51203" name="Foliennummernplatzhalter 2">
            <a:extLst>
              <a:ext uri="{FF2B5EF4-FFF2-40B4-BE49-F238E27FC236}">
                <a16:creationId xmlns:a16="http://schemas.microsoft.com/office/drawing/2014/main" id="{10473EE8-5041-414A-A8E9-7D902D438741}"/>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F6BEAC33-239A-4A83-BB89-D38B7104B3D5}" type="slidenum">
              <a:rPr lang="de-DE" altLang="de-DE" sz="1200"/>
              <a:pPr algn="r" eaLnBrk="1" hangingPunct="1"/>
              <a:t>19</a:t>
            </a:fld>
            <a:endParaRPr lang="de-DE" altLang="de-DE" sz="1200"/>
          </a:p>
        </p:txBody>
      </p:sp>
      <p:sp>
        <p:nvSpPr>
          <p:cNvPr id="51204" name="Text Box 2">
            <a:extLst>
              <a:ext uri="{FF2B5EF4-FFF2-40B4-BE49-F238E27FC236}">
                <a16:creationId xmlns:a16="http://schemas.microsoft.com/office/drawing/2014/main" id="{4606DB37-CDCF-4BF8-8265-75FCF3634D29}"/>
              </a:ext>
            </a:extLst>
          </p:cNvPr>
          <p:cNvSpPr txBox="1">
            <a:spLocks noChangeArrowheads="1"/>
          </p:cNvSpPr>
          <p:nvPr/>
        </p:nvSpPr>
        <p:spPr bwMode="auto">
          <a:xfrm>
            <a:off x="468313" y="620713"/>
            <a:ext cx="5688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Physikalische Grundlagen (Teil 4: </a:t>
            </a:r>
            <a:r>
              <a:rPr lang="de-DE" altLang="de-DE" i="1"/>
              <a:t>3.2 Grundgesetze</a:t>
            </a:r>
            <a:r>
              <a:rPr lang="de-DE" altLang="de-DE"/>
              <a:t>)</a:t>
            </a:r>
          </a:p>
        </p:txBody>
      </p:sp>
      <p:sp>
        <p:nvSpPr>
          <p:cNvPr id="51205" name="Text Box 3">
            <a:extLst>
              <a:ext uri="{FF2B5EF4-FFF2-40B4-BE49-F238E27FC236}">
                <a16:creationId xmlns:a16="http://schemas.microsoft.com/office/drawing/2014/main" id="{80F56006-6E85-45B7-A982-78A1E9E64D4C}"/>
              </a:ext>
            </a:extLst>
          </p:cNvPr>
          <p:cNvSpPr txBox="1">
            <a:spLocks noChangeArrowheads="1"/>
          </p:cNvSpPr>
          <p:nvPr/>
        </p:nvSpPr>
        <p:spPr bwMode="auto">
          <a:xfrm>
            <a:off x="468313" y="1196975"/>
            <a:ext cx="3240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u="sng"/>
              <a:t>Kraft </a:t>
            </a:r>
          </a:p>
        </p:txBody>
      </p:sp>
      <p:sp>
        <p:nvSpPr>
          <p:cNvPr id="156685" name="Text Box 13">
            <a:extLst>
              <a:ext uri="{FF2B5EF4-FFF2-40B4-BE49-F238E27FC236}">
                <a16:creationId xmlns:a16="http://schemas.microsoft.com/office/drawing/2014/main" id="{0895A89D-F681-4629-9648-C81DEE91FF6E}"/>
              </a:ext>
            </a:extLst>
          </p:cNvPr>
          <p:cNvSpPr txBox="1">
            <a:spLocks noChangeArrowheads="1"/>
          </p:cNvSpPr>
          <p:nvPr/>
        </p:nvSpPr>
        <p:spPr bwMode="auto">
          <a:xfrm>
            <a:off x="539750" y="1628775"/>
            <a:ext cx="5688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Wenn Kräfte wirken….</a:t>
            </a:r>
          </a:p>
        </p:txBody>
      </p:sp>
      <p:grpSp>
        <p:nvGrpSpPr>
          <p:cNvPr id="2" name="Group 17">
            <a:extLst>
              <a:ext uri="{FF2B5EF4-FFF2-40B4-BE49-F238E27FC236}">
                <a16:creationId xmlns:a16="http://schemas.microsoft.com/office/drawing/2014/main" id="{8F7D687C-9C9B-4C16-98A7-90193DA0F99D}"/>
              </a:ext>
            </a:extLst>
          </p:cNvPr>
          <p:cNvGrpSpPr>
            <a:grpSpLocks/>
          </p:cNvGrpSpPr>
          <p:nvPr/>
        </p:nvGrpSpPr>
        <p:grpSpPr bwMode="auto">
          <a:xfrm>
            <a:off x="1692275" y="2060575"/>
            <a:ext cx="2951163" cy="1800225"/>
            <a:chOff x="476" y="2523"/>
            <a:chExt cx="2086" cy="1361"/>
          </a:xfrm>
        </p:grpSpPr>
        <p:grpSp>
          <p:nvGrpSpPr>
            <p:cNvPr id="51215" name="Group 18">
              <a:extLst>
                <a:ext uri="{FF2B5EF4-FFF2-40B4-BE49-F238E27FC236}">
                  <a16:creationId xmlns:a16="http://schemas.microsoft.com/office/drawing/2014/main" id="{7BE2D367-AC01-4BF3-A6FF-40C060A8EF17}"/>
                </a:ext>
              </a:extLst>
            </p:cNvPr>
            <p:cNvGrpSpPr>
              <a:grpSpLocks/>
            </p:cNvGrpSpPr>
            <p:nvPr/>
          </p:nvGrpSpPr>
          <p:grpSpPr bwMode="auto">
            <a:xfrm>
              <a:off x="476" y="2523"/>
              <a:ext cx="2086" cy="1361"/>
              <a:chOff x="476" y="2387"/>
              <a:chExt cx="2086" cy="1361"/>
            </a:xfrm>
          </p:grpSpPr>
          <p:sp>
            <p:nvSpPr>
              <p:cNvPr id="51217" name="Rectangle 19">
                <a:extLst>
                  <a:ext uri="{FF2B5EF4-FFF2-40B4-BE49-F238E27FC236}">
                    <a16:creationId xmlns:a16="http://schemas.microsoft.com/office/drawing/2014/main" id="{E0975443-CBAD-40B2-830C-432ABEFBEF56}"/>
                  </a:ext>
                </a:extLst>
              </p:cNvPr>
              <p:cNvSpPr>
                <a:spLocks noChangeArrowheads="1"/>
              </p:cNvSpPr>
              <p:nvPr/>
            </p:nvSpPr>
            <p:spPr bwMode="auto">
              <a:xfrm>
                <a:off x="476" y="2568"/>
                <a:ext cx="1860" cy="1180"/>
              </a:xfrm>
              <a:prstGeom prst="rect">
                <a:avLst/>
              </a:prstGeom>
              <a:solidFill>
                <a:schemeClr val="accent1"/>
              </a:solidFill>
              <a:ln w="9525">
                <a:solidFill>
                  <a:schemeClr val="tx1"/>
                </a:solidFill>
                <a:miter lim="800000"/>
                <a:headEnd/>
                <a:tailEnd/>
              </a:ln>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solidFill>
                    <a:schemeClr val="tx1"/>
                  </a:solidFill>
                  <a:latin typeface="Garamond" panose="02020404030301010803" pitchFamily="18" charset="0"/>
                </a:endParaRPr>
              </a:p>
            </p:txBody>
          </p:sp>
          <p:sp>
            <p:nvSpPr>
              <p:cNvPr id="51218" name="Oval 20">
                <a:extLst>
                  <a:ext uri="{FF2B5EF4-FFF2-40B4-BE49-F238E27FC236}">
                    <a16:creationId xmlns:a16="http://schemas.microsoft.com/office/drawing/2014/main" id="{4E8D4B98-9895-4740-B087-FE85FD896FD4}"/>
                  </a:ext>
                </a:extLst>
              </p:cNvPr>
              <p:cNvSpPr>
                <a:spLocks noChangeArrowheads="1"/>
              </p:cNvSpPr>
              <p:nvPr/>
            </p:nvSpPr>
            <p:spPr bwMode="auto">
              <a:xfrm>
                <a:off x="2336" y="2432"/>
                <a:ext cx="136" cy="136"/>
              </a:xfrm>
              <a:prstGeom prst="ellipse">
                <a:avLst/>
              </a:prstGeom>
              <a:solidFill>
                <a:schemeClr val="accent1"/>
              </a:solidFill>
              <a:ln w="9525">
                <a:solidFill>
                  <a:schemeClr val="tx1"/>
                </a:solidFill>
                <a:round/>
                <a:headEnd/>
                <a:tailEnd/>
              </a:ln>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solidFill>
                    <a:schemeClr val="tx1"/>
                  </a:solidFill>
                  <a:latin typeface="Garamond" panose="02020404030301010803" pitchFamily="18" charset="0"/>
                </a:endParaRPr>
              </a:p>
            </p:txBody>
          </p:sp>
          <p:sp>
            <p:nvSpPr>
              <p:cNvPr id="51219" name="Rectangle 21">
                <a:extLst>
                  <a:ext uri="{FF2B5EF4-FFF2-40B4-BE49-F238E27FC236}">
                    <a16:creationId xmlns:a16="http://schemas.microsoft.com/office/drawing/2014/main" id="{A4AB3763-F704-4393-ABA4-AF8A1900F25E}"/>
                  </a:ext>
                </a:extLst>
              </p:cNvPr>
              <p:cNvSpPr>
                <a:spLocks noChangeArrowheads="1"/>
              </p:cNvSpPr>
              <p:nvPr/>
            </p:nvSpPr>
            <p:spPr bwMode="auto">
              <a:xfrm>
                <a:off x="612" y="2387"/>
                <a:ext cx="227" cy="181"/>
              </a:xfrm>
              <a:prstGeom prst="rect">
                <a:avLst/>
              </a:prstGeom>
              <a:solidFill>
                <a:srgbClr val="FF0000"/>
              </a:solidFill>
              <a:ln w="9525">
                <a:solidFill>
                  <a:schemeClr val="tx1"/>
                </a:solidFill>
                <a:miter lim="800000"/>
                <a:headEnd/>
                <a:tailEnd/>
              </a:ln>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solidFill>
                    <a:schemeClr val="tx1"/>
                  </a:solidFill>
                  <a:latin typeface="Garamond" panose="02020404030301010803" pitchFamily="18" charset="0"/>
                </a:endParaRPr>
              </a:p>
            </p:txBody>
          </p:sp>
          <p:sp>
            <p:nvSpPr>
              <p:cNvPr id="51220" name="Line 22">
                <a:extLst>
                  <a:ext uri="{FF2B5EF4-FFF2-40B4-BE49-F238E27FC236}">
                    <a16:creationId xmlns:a16="http://schemas.microsoft.com/office/drawing/2014/main" id="{2824D7E4-70F8-4F99-8FBD-252661047CDC}"/>
                  </a:ext>
                </a:extLst>
              </p:cNvPr>
              <p:cNvSpPr>
                <a:spLocks noChangeShapeType="1"/>
              </p:cNvSpPr>
              <p:nvPr/>
            </p:nvSpPr>
            <p:spPr bwMode="auto">
              <a:xfrm flipH="1">
                <a:off x="839" y="2432"/>
                <a:ext cx="1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21" name="Line 23">
                <a:extLst>
                  <a:ext uri="{FF2B5EF4-FFF2-40B4-BE49-F238E27FC236}">
                    <a16:creationId xmlns:a16="http://schemas.microsoft.com/office/drawing/2014/main" id="{7078A869-EE48-4BB8-ACAF-DFECA71CFC3E}"/>
                  </a:ext>
                </a:extLst>
              </p:cNvPr>
              <p:cNvSpPr>
                <a:spLocks noChangeShapeType="1"/>
              </p:cNvSpPr>
              <p:nvPr/>
            </p:nvSpPr>
            <p:spPr bwMode="auto">
              <a:xfrm>
                <a:off x="2472" y="2523"/>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22" name="Rectangle 24">
                <a:extLst>
                  <a:ext uri="{FF2B5EF4-FFF2-40B4-BE49-F238E27FC236}">
                    <a16:creationId xmlns:a16="http://schemas.microsoft.com/office/drawing/2014/main" id="{A08CEDA4-559B-45FA-A2D6-80CDC8A49DB2}"/>
                  </a:ext>
                </a:extLst>
              </p:cNvPr>
              <p:cNvSpPr>
                <a:spLocks noChangeArrowheads="1"/>
              </p:cNvSpPr>
              <p:nvPr/>
            </p:nvSpPr>
            <p:spPr bwMode="auto">
              <a:xfrm>
                <a:off x="2381" y="2750"/>
                <a:ext cx="181" cy="363"/>
              </a:xfrm>
              <a:prstGeom prst="rect">
                <a:avLst/>
              </a:prstGeom>
              <a:solidFill>
                <a:schemeClr val="bg2"/>
              </a:solidFill>
              <a:ln w="9525">
                <a:solidFill>
                  <a:schemeClr val="tx1"/>
                </a:solidFill>
                <a:miter lim="800000"/>
                <a:headEnd/>
                <a:tailEnd/>
              </a:ln>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solidFill>
                    <a:schemeClr val="tx1"/>
                  </a:solidFill>
                  <a:latin typeface="Garamond" panose="02020404030301010803" pitchFamily="18" charset="0"/>
                </a:endParaRPr>
              </a:p>
            </p:txBody>
          </p:sp>
        </p:grpSp>
        <p:sp>
          <p:nvSpPr>
            <p:cNvPr id="51216" name="Line 25">
              <a:extLst>
                <a:ext uri="{FF2B5EF4-FFF2-40B4-BE49-F238E27FC236}">
                  <a16:creationId xmlns:a16="http://schemas.microsoft.com/office/drawing/2014/main" id="{6449046E-310E-4122-B271-4A11F944A37A}"/>
                </a:ext>
              </a:extLst>
            </p:cNvPr>
            <p:cNvSpPr>
              <a:spLocks noChangeShapeType="1"/>
            </p:cNvSpPr>
            <p:nvPr/>
          </p:nvSpPr>
          <p:spPr bwMode="auto">
            <a:xfrm flipH="1">
              <a:off x="2290" y="2629"/>
              <a:ext cx="116" cy="121"/>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56695" name="Text Box 23">
            <a:extLst>
              <a:ext uri="{FF2B5EF4-FFF2-40B4-BE49-F238E27FC236}">
                <a16:creationId xmlns:a16="http://schemas.microsoft.com/office/drawing/2014/main" id="{5B56DC4E-D6D4-43DA-8BA7-EC59AD476BD4}"/>
              </a:ext>
            </a:extLst>
          </p:cNvPr>
          <p:cNvSpPr txBox="1">
            <a:spLocks noChangeArrowheads="1"/>
          </p:cNvSpPr>
          <p:nvPr/>
        </p:nvSpPr>
        <p:spPr bwMode="auto">
          <a:xfrm>
            <a:off x="5278438" y="2941638"/>
            <a:ext cx="3600450" cy="779462"/>
          </a:xfrm>
          <a:prstGeom prst="rect">
            <a:avLst/>
          </a:prstGeom>
          <a:noFill/>
          <a:ln>
            <a:noFill/>
          </a:ln>
        </p:spPr>
        <p:txBody>
          <a:bodyPr>
            <a:spAutoFit/>
          </a:bodyPr>
          <a:lstStyle>
            <a:lvl1pPr eaLnBrk="0" hangingPunct="0">
              <a:defRPr>
                <a:solidFill>
                  <a:schemeClr val="bg1"/>
                </a:solidFill>
                <a:latin typeface="Arial" panose="020B0604020202020204" pitchFamily="34" charset="0"/>
              </a:defRPr>
            </a:lvl1pPr>
            <a:lvl2pPr marL="742950" indent="-285750" eaLnBrk="0" hangingPunct="0">
              <a:defRPr>
                <a:solidFill>
                  <a:schemeClr val="bg1"/>
                </a:solidFill>
                <a:latin typeface="Arial" panose="020B0604020202020204" pitchFamily="34" charset="0"/>
              </a:defRPr>
            </a:lvl2pPr>
            <a:lvl3pPr marL="1143000" indent="-228600" eaLnBrk="0" hangingPunct="0">
              <a:defRPr>
                <a:solidFill>
                  <a:schemeClr val="bg1"/>
                </a:solidFill>
                <a:latin typeface="Arial" panose="020B0604020202020204" pitchFamily="34" charset="0"/>
              </a:defRPr>
            </a:lvl3pPr>
            <a:lvl4pPr marL="1600200" indent="-228600" eaLnBrk="0" hangingPunct="0">
              <a:defRPr>
                <a:solidFill>
                  <a:schemeClr val="bg1"/>
                </a:solidFill>
                <a:latin typeface="Arial" panose="020B0604020202020204" pitchFamily="34" charset="0"/>
              </a:defRPr>
            </a:lvl4pPr>
            <a:lvl5pPr marL="2057400" indent="-228600" eaLnBrk="0" hangingPunct="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defRPr/>
            </a:pPr>
            <a:r>
              <a:rPr lang="de-DE" altLang="de-DE" dirty="0">
                <a:effectLst>
                  <a:outerShdw blurRad="38100" dist="38100" dir="2700000" algn="tl">
                    <a:srgbClr val="000000">
                      <a:alpha val="43137"/>
                    </a:srgbClr>
                  </a:outerShdw>
                </a:effectLst>
              </a:rPr>
              <a:t>…bewegt sich etwas!</a:t>
            </a:r>
          </a:p>
          <a:p>
            <a:pPr eaLnBrk="1" hangingPunct="1">
              <a:spcBef>
                <a:spcPct val="50000"/>
              </a:spcBef>
              <a:defRPr/>
            </a:pPr>
            <a:r>
              <a:rPr lang="de-DE" altLang="de-DE" dirty="0">
                <a:effectLst>
                  <a:outerShdw blurRad="38100" dist="38100" dir="2700000" algn="tl">
                    <a:srgbClr val="000000">
                      <a:alpha val="43137"/>
                    </a:srgbClr>
                  </a:outerShdw>
                </a:effectLst>
              </a:rPr>
              <a:t>(oder es wird etwas verformt)</a:t>
            </a:r>
          </a:p>
        </p:txBody>
      </p:sp>
      <p:sp>
        <p:nvSpPr>
          <p:cNvPr id="156696" name="Text Box 24">
            <a:extLst>
              <a:ext uri="{FF2B5EF4-FFF2-40B4-BE49-F238E27FC236}">
                <a16:creationId xmlns:a16="http://schemas.microsoft.com/office/drawing/2014/main" id="{C7E44EBE-4C71-4246-B3A4-F138655CE5BA}"/>
              </a:ext>
            </a:extLst>
          </p:cNvPr>
          <p:cNvSpPr txBox="1">
            <a:spLocks noChangeArrowheads="1"/>
          </p:cNvSpPr>
          <p:nvPr/>
        </p:nvSpPr>
        <p:spPr bwMode="auto">
          <a:xfrm>
            <a:off x="550863" y="4010025"/>
            <a:ext cx="77041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a:t>Wirkt auf einen Körper eine Kraft F,  so erfährt dieser eine Geschwindigkeitsänderung, d.h. er wird beschleunigt.</a:t>
            </a:r>
          </a:p>
        </p:txBody>
      </p:sp>
      <p:sp>
        <p:nvSpPr>
          <p:cNvPr id="156697" name="Text Box 25">
            <a:extLst>
              <a:ext uri="{FF2B5EF4-FFF2-40B4-BE49-F238E27FC236}">
                <a16:creationId xmlns:a16="http://schemas.microsoft.com/office/drawing/2014/main" id="{DA1B5E88-4F41-4E0E-8D05-C44567F76FEA}"/>
              </a:ext>
            </a:extLst>
          </p:cNvPr>
          <p:cNvSpPr txBox="1">
            <a:spLocks noChangeArrowheads="1"/>
          </p:cNvSpPr>
          <p:nvPr/>
        </p:nvSpPr>
        <p:spPr bwMode="auto">
          <a:xfrm>
            <a:off x="1655763" y="4816475"/>
            <a:ext cx="3995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a:t>Als Formel:       F   =     m    </a:t>
            </a:r>
            <a:r>
              <a:rPr lang="de-DE" altLang="de-DE">
                <a:cs typeface="Arial" panose="020B0604020202020204" pitchFamily="34" charset="0"/>
              </a:rPr>
              <a:t>∙     a</a:t>
            </a:r>
          </a:p>
        </p:txBody>
      </p:sp>
      <p:sp>
        <p:nvSpPr>
          <p:cNvPr id="156698" name="Text Box 26">
            <a:extLst>
              <a:ext uri="{FF2B5EF4-FFF2-40B4-BE49-F238E27FC236}">
                <a16:creationId xmlns:a16="http://schemas.microsoft.com/office/drawing/2014/main" id="{F558B5B7-5602-406C-B4D3-E15B25B844A1}"/>
              </a:ext>
            </a:extLst>
          </p:cNvPr>
          <p:cNvSpPr txBox="1">
            <a:spLocks noChangeArrowheads="1"/>
          </p:cNvSpPr>
          <p:nvPr/>
        </p:nvSpPr>
        <p:spPr bwMode="auto">
          <a:xfrm>
            <a:off x="576263" y="5661025"/>
            <a:ext cx="7704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a:t>D.h. eine doppelt so große Kraft beschleunigt den Körper doppelt so stark!</a:t>
            </a:r>
            <a:endParaRPr lang="de-DE" altLang="de-DE">
              <a:cs typeface="Arial" panose="020B0604020202020204" pitchFamily="34" charset="0"/>
            </a:endParaRPr>
          </a:p>
        </p:txBody>
      </p:sp>
      <p:sp>
        <p:nvSpPr>
          <p:cNvPr id="51212" name="AutoShape 20">
            <a:hlinkClick r:id="" action="ppaction://noaction" highlightClick="1"/>
            <a:hlinkHover r:id="" action="ppaction://hlinkshowjump?jump=lastslideviewed"/>
            <a:extLst>
              <a:ext uri="{FF2B5EF4-FFF2-40B4-BE49-F238E27FC236}">
                <a16:creationId xmlns:a16="http://schemas.microsoft.com/office/drawing/2014/main" id="{7DF7EE31-C468-4A6D-9213-D01141369966}"/>
              </a:ext>
            </a:extLst>
          </p:cNvPr>
          <p:cNvSpPr>
            <a:spLocks noChangeArrowheads="1"/>
          </p:cNvSpPr>
          <p:nvPr/>
        </p:nvSpPr>
        <p:spPr bwMode="auto">
          <a:xfrm>
            <a:off x="8532813" y="5949950"/>
            <a:ext cx="360362" cy="358775"/>
          </a:xfrm>
          <a:prstGeom prst="actionButtonHome">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85013" name="Text Box 21">
            <a:extLst>
              <a:ext uri="{FF2B5EF4-FFF2-40B4-BE49-F238E27FC236}">
                <a16:creationId xmlns:a16="http://schemas.microsoft.com/office/drawing/2014/main" id="{9C32B83B-44B2-4242-88AE-90F9C77B9ABC}"/>
              </a:ext>
            </a:extLst>
          </p:cNvPr>
          <p:cNvSpPr txBox="1">
            <a:spLocks noChangeArrowheads="1"/>
          </p:cNvSpPr>
          <p:nvPr/>
        </p:nvSpPr>
        <p:spPr bwMode="auto">
          <a:xfrm>
            <a:off x="565150" y="6042025"/>
            <a:ext cx="5256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i="1"/>
              <a:t>(Vgl. Seite 49ff)</a:t>
            </a:r>
          </a:p>
        </p:txBody>
      </p:sp>
      <p:sp>
        <p:nvSpPr>
          <p:cNvPr id="22" name="Text Box 21">
            <a:extLst>
              <a:ext uri="{FF2B5EF4-FFF2-40B4-BE49-F238E27FC236}">
                <a16:creationId xmlns:a16="http://schemas.microsoft.com/office/drawing/2014/main" id="{A92E6FC3-6F42-4427-BF7C-B1BDC73C0C72}"/>
              </a:ext>
            </a:extLst>
          </p:cNvPr>
          <p:cNvSpPr txBox="1">
            <a:spLocks noChangeArrowheads="1"/>
          </p:cNvSpPr>
          <p:nvPr/>
        </p:nvSpPr>
        <p:spPr bwMode="auto">
          <a:xfrm>
            <a:off x="3024188" y="5095875"/>
            <a:ext cx="5256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i="1"/>
              <a:t>Kraft = Masse </a:t>
            </a:r>
            <a:r>
              <a:rPr lang="de-DE" altLang="de-DE" i="1">
                <a:cs typeface="Arial" panose="020B0604020202020204" pitchFamily="34" charset="0"/>
              </a:rPr>
              <a:t>∙ Beschleunigung</a:t>
            </a:r>
            <a:endParaRPr lang="de-DE" altLang="de-DE" i="1"/>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6685"/>
                                        </p:tgtEl>
                                        <p:attrNameLst>
                                          <p:attrName>style.visibility</p:attrName>
                                        </p:attrNameLst>
                                      </p:cBhvr>
                                      <p:to>
                                        <p:strVal val="visible"/>
                                      </p:to>
                                    </p:set>
                                    <p:anim calcmode="lin" valueType="num">
                                      <p:cBhvr additive="base">
                                        <p:cTn id="7" dur="500" fill="hold"/>
                                        <p:tgtEl>
                                          <p:spTgt spid="156685"/>
                                        </p:tgtEl>
                                        <p:attrNameLst>
                                          <p:attrName>ppt_x</p:attrName>
                                        </p:attrNameLst>
                                      </p:cBhvr>
                                      <p:tavLst>
                                        <p:tav tm="0">
                                          <p:val>
                                            <p:strVal val="1+#ppt_w/2"/>
                                          </p:val>
                                        </p:tav>
                                        <p:tav tm="100000">
                                          <p:val>
                                            <p:strVal val="#ppt_x"/>
                                          </p:val>
                                        </p:tav>
                                      </p:tavLst>
                                    </p:anim>
                                    <p:anim calcmode="lin" valueType="num">
                                      <p:cBhvr additive="base">
                                        <p:cTn id="8" dur="500" fill="hold"/>
                                        <p:tgtEl>
                                          <p:spTgt spid="15668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56695"/>
                                        </p:tgtEl>
                                        <p:attrNameLst>
                                          <p:attrName>style.visibility</p:attrName>
                                        </p:attrNameLst>
                                      </p:cBhvr>
                                      <p:to>
                                        <p:strVal val="visible"/>
                                      </p:to>
                                    </p:set>
                                    <p:anim calcmode="lin" valueType="num">
                                      <p:cBhvr additive="base">
                                        <p:cTn id="18" dur="500" fill="hold"/>
                                        <p:tgtEl>
                                          <p:spTgt spid="156695"/>
                                        </p:tgtEl>
                                        <p:attrNameLst>
                                          <p:attrName>ppt_x</p:attrName>
                                        </p:attrNameLst>
                                      </p:cBhvr>
                                      <p:tavLst>
                                        <p:tav tm="0">
                                          <p:val>
                                            <p:strVal val="1+#ppt_w/2"/>
                                          </p:val>
                                        </p:tav>
                                        <p:tav tm="100000">
                                          <p:val>
                                            <p:strVal val="#ppt_x"/>
                                          </p:val>
                                        </p:tav>
                                      </p:tavLst>
                                    </p:anim>
                                    <p:anim calcmode="lin" valueType="num">
                                      <p:cBhvr additive="base">
                                        <p:cTn id="19" dur="500" fill="hold"/>
                                        <p:tgtEl>
                                          <p:spTgt spid="15669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56696">
                                            <p:txEl>
                                              <p:pRg st="0" end="0"/>
                                            </p:txEl>
                                          </p:spTgt>
                                        </p:tgtEl>
                                        <p:attrNameLst>
                                          <p:attrName>style.visibility</p:attrName>
                                        </p:attrNameLst>
                                      </p:cBhvr>
                                      <p:to>
                                        <p:strVal val="visible"/>
                                      </p:to>
                                    </p:set>
                                    <p:anim calcmode="lin" valueType="num">
                                      <p:cBhvr additive="base">
                                        <p:cTn id="24" dur="500" fill="hold"/>
                                        <p:tgtEl>
                                          <p:spTgt spid="15669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66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6697"/>
                                        </p:tgtEl>
                                        <p:attrNameLst>
                                          <p:attrName>style.visibility</p:attrName>
                                        </p:attrNameLst>
                                      </p:cBhvr>
                                      <p:to>
                                        <p:strVal val="visible"/>
                                      </p:to>
                                    </p:set>
                                    <p:anim calcmode="lin" valueType="num">
                                      <p:cBhvr additive="base">
                                        <p:cTn id="30" dur="500" fill="hold"/>
                                        <p:tgtEl>
                                          <p:spTgt spid="156697"/>
                                        </p:tgtEl>
                                        <p:attrNameLst>
                                          <p:attrName>ppt_x</p:attrName>
                                        </p:attrNameLst>
                                      </p:cBhvr>
                                      <p:tavLst>
                                        <p:tav tm="0">
                                          <p:val>
                                            <p:strVal val="#ppt_x"/>
                                          </p:val>
                                        </p:tav>
                                        <p:tav tm="100000">
                                          <p:val>
                                            <p:strVal val="#ppt_x"/>
                                          </p:val>
                                        </p:tav>
                                      </p:tavLst>
                                    </p:anim>
                                    <p:anim calcmode="lin" valueType="num">
                                      <p:cBhvr additive="base">
                                        <p:cTn id="31" dur="500" fill="hold"/>
                                        <p:tgtEl>
                                          <p:spTgt spid="15669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dissolve">
                                      <p:cBhvr>
                                        <p:cTn id="36" dur="500"/>
                                        <p:tgtEl>
                                          <p:spTgt spid="22">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6698"/>
                                        </p:tgtEl>
                                        <p:attrNameLst>
                                          <p:attrName>style.visibility</p:attrName>
                                        </p:attrNameLst>
                                      </p:cBhvr>
                                      <p:to>
                                        <p:strVal val="visible"/>
                                      </p:to>
                                    </p:set>
                                    <p:anim calcmode="lin" valueType="num">
                                      <p:cBhvr additive="base">
                                        <p:cTn id="41" dur="500" fill="hold"/>
                                        <p:tgtEl>
                                          <p:spTgt spid="156698"/>
                                        </p:tgtEl>
                                        <p:attrNameLst>
                                          <p:attrName>ppt_x</p:attrName>
                                        </p:attrNameLst>
                                      </p:cBhvr>
                                      <p:tavLst>
                                        <p:tav tm="0">
                                          <p:val>
                                            <p:strVal val="#ppt_x"/>
                                          </p:val>
                                        </p:tav>
                                        <p:tav tm="100000">
                                          <p:val>
                                            <p:strVal val="#ppt_x"/>
                                          </p:val>
                                        </p:tav>
                                      </p:tavLst>
                                    </p:anim>
                                    <p:anim calcmode="lin" valueType="num">
                                      <p:cBhvr additive="base">
                                        <p:cTn id="42" dur="500" fill="hold"/>
                                        <p:tgtEl>
                                          <p:spTgt spid="156698"/>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500"/>
                            </p:stCondLst>
                            <p:childTnLst>
                              <p:par>
                                <p:cTn id="44" presetID="9" presetClass="entr" presetSubtype="0" fill="hold" nodeType="afterEffect">
                                  <p:stCondLst>
                                    <p:cond delay="2000"/>
                                  </p:stCondLst>
                                  <p:childTnLst>
                                    <p:set>
                                      <p:cBhvr>
                                        <p:cTn id="45" dur="1" fill="hold">
                                          <p:stCondLst>
                                            <p:cond delay="0"/>
                                          </p:stCondLst>
                                        </p:cTn>
                                        <p:tgtEl>
                                          <p:spTgt spid="85013">
                                            <p:txEl>
                                              <p:pRg st="0" end="0"/>
                                            </p:txEl>
                                          </p:spTgt>
                                        </p:tgtEl>
                                        <p:attrNameLst>
                                          <p:attrName>style.visibility</p:attrName>
                                        </p:attrNameLst>
                                      </p:cBhvr>
                                      <p:to>
                                        <p:strVal val="visible"/>
                                      </p:to>
                                    </p:set>
                                    <p:animEffect transition="in" filter="dissolve">
                                      <p:cBhvr>
                                        <p:cTn id="46" dur="500"/>
                                        <p:tgtEl>
                                          <p:spTgt spid="85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5" grpId="0"/>
      <p:bldP spid="156695" grpId="0"/>
      <p:bldP spid="156697" grpId="0"/>
      <p:bldP spid="1566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ußzeilenplatzhalter 1">
            <a:extLst>
              <a:ext uri="{FF2B5EF4-FFF2-40B4-BE49-F238E27FC236}">
                <a16:creationId xmlns:a16="http://schemas.microsoft.com/office/drawing/2014/main" id="{C48DBDC5-AB02-410A-81B4-7120199696FC}"/>
              </a:ext>
            </a:extLst>
          </p:cNvPr>
          <p:cNvSpPr>
            <a:spLocks noGrp="1"/>
          </p:cNvSpPr>
          <p:nvPr>
            <p:ph type="ftr" sz="quarter" idx="10"/>
          </p:nvPr>
        </p:nvSpPr>
        <p:spPr>
          <a:xfrm>
            <a:off x="3124200" y="6477000"/>
            <a:ext cx="2895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r>
              <a:rPr lang="de-DE" altLang="de-DE"/>
              <a:t> </a:t>
            </a:r>
          </a:p>
        </p:txBody>
      </p:sp>
      <p:sp>
        <p:nvSpPr>
          <p:cNvPr id="18435" name="Foliennummernplatzhalter 2">
            <a:extLst>
              <a:ext uri="{FF2B5EF4-FFF2-40B4-BE49-F238E27FC236}">
                <a16:creationId xmlns:a16="http://schemas.microsoft.com/office/drawing/2014/main" id="{F083CF66-1EF2-49ED-AA85-798B4A12B0E0}"/>
              </a:ext>
            </a:extLst>
          </p:cNvPr>
          <p:cNvSpPr>
            <a:spLocks noGrp="1"/>
          </p:cNvSpPr>
          <p:nvPr>
            <p:ph type="sldNum" sz="quarter" idx="11"/>
          </p:nvPr>
        </p:nvSpPr>
        <p:spPr>
          <a:xfrm>
            <a:off x="7086600" y="64770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ADD97F0C-C3B7-4CE4-823C-1D6BD47D7984}" type="slidenum">
              <a:rPr lang="de-DE" altLang="de-DE" smtClean="0"/>
              <a:pPr/>
              <a:t>2</a:t>
            </a:fld>
            <a:endParaRPr lang="de-DE" altLang="de-DE"/>
          </a:p>
        </p:txBody>
      </p:sp>
      <p:sp>
        <p:nvSpPr>
          <p:cNvPr id="18436" name="Text Box 2">
            <a:extLst>
              <a:ext uri="{FF2B5EF4-FFF2-40B4-BE49-F238E27FC236}">
                <a16:creationId xmlns:a16="http://schemas.microsoft.com/office/drawing/2014/main" id="{3B026F32-426F-4512-BE97-B7623F6D1B2B}"/>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 Mechanische Wurfprinzipien</a:t>
            </a:r>
          </a:p>
        </p:txBody>
      </p:sp>
      <p:sp>
        <p:nvSpPr>
          <p:cNvPr id="155651" name="Text Box 3">
            <a:extLst>
              <a:ext uri="{FF2B5EF4-FFF2-40B4-BE49-F238E27FC236}">
                <a16:creationId xmlns:a16="http://schemas.microsoft.com/office/drawing/2014/main" id="{1188A7A6-A844-4071-90F5-CDAC4078E3A7}"/>
              </a:ext>
            </a:extLst>
          </p:cNvPr>
          <p:cNvSpPr txBox="1">
            <a:spLocks noChangeArrowheads="1"/>
          </p:cNvSpPr>
          <p:nvPr/>
        </p:nvSpPr>
        <p:spPr bwMode="auto">
          <a:xfrm>
            <a:off x="539750" y="1052513"/>
            <a:ext cx="4752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4.2.1  Werfen nach dem Hebelprinzip</a:t>
            </a:r>
          </a:p>
        </p:txBody>
      </p:sp>
      <p:sp>
        <p:nvSpPr>
          <p:cNvPr id="155656" name="Text Box 8">
            <a:extLst>
              <a:ext uri="{FF2B5EF4-FFF2-40B4-BE49-F238E27FC236}">
                <a16:creationId xmlns:a16="http://schemas.microsoft.com/office/drawing/2014/main" id="{EAEB3D1E-0A0D-43DD-A3E0-192E24209E2F}"/>
              </a:ext>
            </a:extLst>
          </p:cNvPr>
          <p:cNvSpPr txBox="1">
            <a:spLocks noChangeArrowheads="1"/>
          </p:cNvSpPr>
          <p:nvPr/>
        </p:nvSpPr>
        <p:spPr bwMode="auto">
          <a:xfrm>
            <a:off x="611188" y="2133600"/>
            <a:ext cx="4176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Je länger der Beschleunigungsweg, desto größer die Abfluggeschwindigkeit</a:t>
            </a:r>
          </a:p>
        </p:txBody>
      </p:sp>
      <p:sp>
        <p:nvSpPr>
          <p:cNvPr id="155658" name="Text Box 10">
            <a:extLst>
              <a:ext uri="{FF2B5EF4-FFF2-40B4-BE49-F238E27FC236}">
                <a16:creationId xmlns:a16="http://schemas.microsoft.com/office/drawing/2014/main" id="{D5EE5E0D-6F10-4F6D-9F8A-CB8654ECB955}"/>
              </a:ext>
            </a:extLst>
          </p:cNvPr>
          <p:cNvSpPr txBox="1">
            <a:spLocks noChangeArrowheads="1"/>
          </p:cNvSpPr>
          <p:nvPr/>
        </p:nvSpPr>
        <p:spPr bwMode="auto">
          <a:xfrm>
            <a:off x="611188" y="3357563"/>
            <a:ext cx="39608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Je größer die Lastkraft, desto größer ist die Wurfkraft und damit auch die erreichbare Abfluggeschwindigkeit </a:t>
            </a:r>
          </a:p>
        </p:txBody>
      </p:sp>
      <p:sp>
        <p:nvSpPr>
          <p:cNvPr id="155662" name="Text Box 14">
            <a:extLst>
              <a:ext uri="{FF2B5EF4-FFF2-40B4-BE49-F238E27FC236}">
                <a16:creationId xmlns:a16="http://schemas.microsoft.com/office/drawing/2014/main" id="{7E2C4F7F-A12B-4252-92C0-242260F20E74}"/>
              </a:ext>
            </a:extLst>
          </p:cNvPr>
          <p:cNvSpPr txBox="1">
            <a:spLocks noChangeArrowheads="1"/>
          </p:cNvSpPr>
          <p:nvPr/>
        </p:nvSpPr>
        <p:spPr bwMode="auto">
          <a:xfrm>
            <a:off x="611188" y="4797425"/>
            <a:ext cx="7993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Je länger die Zeit ist (während die maximale Kraft einwirken kann), desto größer ist die Abfluggeschwindigkeit</a:t>
            </a:r>
          </a:p>
        </p:txBody>
      </p:sp>
      <p:pic>
        <p:nvPicPr>
          <p:cNvPr id="2072" name="Grafik 5">
            <a:extLst>
              <a:ext uri="{FF2B5EF4-FFF2-40B4-BE49-F238E27FC236}">
                <a16:creationId xmlns:a16="http://schemas.microsoft.com/office/drawing/2014/main" id="{99BB3CC3-A07F-4CA8-B0C4-E1DD90C219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836613"/>
            <a:ext cx="36861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3" name="AutoShape 25">
            <a:hlinkClick r:id="rId4" action="ppaction://hlinksldjump" highlightClick="1"/>
            <a:extLst>
              <a:ext uri="{FF2B5EF4-FFF2-40B4-BE49-F238E27FC236}">
                <a16:creationId xmlns:a16="http://schemas.microsoft.com/office/drawing/2014/main" id="{AAF3F9C6-DB4B-407F-9E1A-FF7B4A9BFB10}"/>
              </a:ext>
            </a:extLst>
          </p:cNvPr>
          <p:cNvSpPr>
            <a:spLocks noChangeArrowheads="1"/>
          </p:cNvSpPr>
          <p:nvPr/>
        </p:nvSpPr>
        <p:spPr bwMode="auto">
          <a:xfrm>
            <a:off x="8532813" y="5949950"/>
            <a:ext cx="360362" cy="358775"/>
          </a:xfrm>
          <a:prstGeom prst="actionButtonInformation">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blinds(horizontal)">
                                      <p:cBhvr>
                                        <p:cTn id="7" dur="500"/>
                                        <p:tgtEl>
                                          <p:spTgt spid="155651"/>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2072"/>
                                        </p:tgtEl>
                                        <p:attrNameLst>
                                          <p:attrName>style.visibility</p:attrName>
                                        </p:attrNameLst>
                                      </p:cBhvr>
                                      <p:to>
                                        <p:strVal val="visible"/>
                                      </p:to>
                                    </p:set>
                                    <p:animEffect transition="in" filter="dissolve">
                                      <p:cBhvr>
                                        <p:cTn id="11" dur="500"/>
                                        <p:tgtEl>
                                          <p:spTgt spid="2072"/>
                                        </p:tgtEl>
                                      </p:cBhvr>
                                    </p:animEffect>
                                  </p:childTnLst>
                                </p:cTn>
                              </p:par>
                            </p:childTnLst>
                          </p:cTn>
                        </p:par>
                        <p:par>
                          <p:cTn id="12" fill="hold" nodeType="afterGroup">
                            <p:stCondLst>
                              <p:cond delay="2000"/>
                            </p:stCondLst>
                            <p:childTnLst>
                              <p:par>
                                <p:cTn id="13" presetID="9" presetClass="entr" presetSubtype="0" fill="hold" nodeType="afterEffect">
                                  <p:stCondLst>
                                    <p:cond delay="0"/>
                                  </p:stCondLst>
                                  <p:childTnLst>
                                    <p:set>
                                      <p:cBhvr>
                                        <p:cTn id="14" dur="1" fill="hold">
                                          <p:stCondLst>
                                            <p:cond delay="0"/>
                                          </p:stCondLst>
                                        </p:cTn>
                                        <p:tgtEl>
                                          <p:spTgt spid="2073"/>
                                        </p:tgtEl>
                                        <p:attrNameLst>
                                          <p:attrName>style.visibility</p:attrName>
                                        </p:attrNameLst>
                                      </p:cBhvr>
                                      <p:to>
                                        <p:strVal val="visible"/>
                                      </p:to>
                                    </p:set>
                                    <p:animEffect transition="in" filter="dissolve">
                                      <p:cBhvr>
                                        <p:cTn id="15" dur="500"/>
                                        <p:tgtEl>
                                          <p:spTgt spid="20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5656"/>
                                        </p:tgtEl>
                                        <p:attrNameLst>
                                          <p:attrName>style.visibility</p:attrName>
                                        </p:attrNameLst>
                                      </p:cBhvr>
                                      <p:to>
                                        <p:strVal val="visible"/>
                                      </p:to>
                                    </p:set>
                                    <p:animEffect transition="in" filter="blinds(horizontal)">
                                      <p:cBhvr>
                                        <p:cTn id="20" dur="500"/>
                                        <p:tgtEl>
                                          <p:spTgt spid="15565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5658"/>
                                        </p:tgtEl>
                                        <p:attrNameLst>
                                          <p:attrName>style.visibility</p:attrName>
                                        </p:attrNameLst>
                                      </p:cBhvr>
                                      <p:to>
                                        <p:strVal val="visible"/>
                                      </p:to>
                                    </p:set>
                                    <p:animEffect transition="in" filter="blinds(horizontal)">
                                      <p:cBhvr>
                                        <p:cTn id="25" dur="500"/>
                                        <p:tgtEl>
                                          <p:spTgt spid="15565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55662"/>
                                        </p:tgtEl>
                                        <p:attrNameLst>
                                          <p:attrName>style.visibility</p:attrName>
                                        </p:attrNameLst>
                                      </p:cBhvr>
                                      <p:to>
                                        <p:strVal val="visible"/>
                                      </p:to>
                                    </p:set>
                                    <p:animEffect transition="in" filter="blinds(horizontal)">
                                      <p:cBhvr>
                                        <p:cTn id="30" dur="500"/>
                                        <p:tgtEl>
                                          <p:spTgt spid="155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155656" grpId="0"/>
      <p:bldP spid="155658" grpId="0"/>
      <p:bldP spid="1556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ußzeilenplatzhalter 1">
            <a:extLst>
              <a:ext uri="{FF2B5EF4-FFF2-40B4-BE49-F238E27FC236}">
                <a16:creationId xmlns:a16="http://schemas.microsoft.com/office/drawing/2014/main" id="{816A5150-5B88-4F7B-B8FB-71E4E9F993B1}"/>
              </a:ext>
            </a:extLst>
          </p:cNvPr>
          <p:cNvSpPr>
            <a:spLocks noGrp="1"/>
          </p:cNvSpPr>
          <p:nvPr>
            <p:ph type="ftr" sz="quarter" idx="10"/>
          </p:nvPr>
        </p:nvSpPr>
        <p:spPr>
          <a:xfrm>
            <a:off x="3124200" y="6477000"/>
            <a:ext cx="2895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r>
              <a:rPr lang="de-DE" altLang="de-DE"/>
              <a:t> </a:t>
            </a:r>
          </a:p>
        </p:txBody>
      </p:sp>
      <p:sp>
        <p:nvSpPr>
          <p:cNvPr id="52227" name="Foliennummernplatzhalter 2">
            <a:extLst>
              <a:ext uri="{FF2B5EF4-FFF2-40B4-BE49-F238E27FC236}">
                <a16:creationId xmlns:a16="http://schemas.microsoft.com/office/drawing/2014/main" id="{1F7EC20B-967E-4827-8270-65251069E587}"/>
              </a:ext>
            </a:extLst>
          </p:cNvPr>
          <p:cNvSpPr>
            <a:spLocks noGrp="1"/>
          </p:cNvSpPr>
          <p:nvPr>
            <p:ph type="sldNum" sz="quarter" idx="11"/>
          </p:nvPr>
        </p:nvSpPr>
        <p:spPr>
          <a:xfrm>
            <a:off x="7086600" y="64770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DF4C3E42-35F8-4955-B763-4D253D517613}" type="slidenum">
              <a:rPr lang="de-DE" altLang="de-DE" smtClean="0"/>
              <a:pPr/>
              <a:t>20</a:t>
            </a:fld>
            <a:endParaRPr lang="de-DE" altLang="de-DE"/>
          </a:p>
        </p:txBody>
      </p:sp>
      <p:sp>
        <p:nvSpPr>
          <p:cNvPr id="52228" name="Text Box 2">
            <a:extLst>
              <a:ext uri="{FF2B5EF4-FFF2-40B4-BE49-F238E27FC236}">
                <a16:creationId xmlns:a16="http://schemas.microsoft.com/office/drawing/2014/main" id="{C467EFBE-D7F3-4D56-8C3B-BA36B3F36A56}"/>
              </a:ext>
            </a:extLst>
          </p:cNvPr>
          <p:cNvSpPr txBox="1">
            <a:spLocks noChangeArrowheads="1"/>
          </p:cNvSpPr>
          <p:nvPr/>
        </p:nvSpPr>
        <p:spPr bwMode="auto">
          <a:xfrm>
            <a:off x="468313" y="620713"/>
            <a:ext cx="63357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Physikalische Grundlagen (</a:t>
            </a:r>
            <a:r>
              <a:rPr lang="de-DE" altLang="de-DE" i="1"/>
              <a:t>3.4 Gesetze zur Krafteinwirkung</a:t>
            </a:r>
            <a:r>
              <a:rPr lang="de-DE" altLang="de-DE"/>
              <a:t>)</a:t>
            </a:r>
          </a:p>
        </p:txBody>
      </p:sp>
      <p:sp>
        <p:nvSpPr>
          <p:cNvPr id="158723" name="Text Box 3">
            <a:extLst>
              <a:ext uri="{FF2B5EF4-FFF2-40B4-BE49-F238E27FC236}">
                <a16:creationId xmlns:a16="http://schemas.microsoft.com/office/drawing/2014/main" id="{AABD4F8A-8F17-422E-B9C7-BB38423ACBFC}"/>
              </a:ext>
            </a:extLst>
          </p:cNvPr>
          <p:cNvSpPr txBox="1">
            <a:spLocks noChangeArrowheads="1"/>
          </p:cNvSpPr>
          <p:nvPr/>
        </p:nvSpPr>
        <p:spPr bwMode="auto">
          <a:xfrm>
            <a:off x="468313" y="1196975"/>
            <a:ext cx="3240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u="sng"/>
              <a:t>Impuls (Schwung</a:t>
            </a:r>
            <a:r>
              <a:rPr lang="de-DE" altLang="de-DE"/>
              <a:t>)</a:t>
            </a:r>
          </a:p>
        </p:txBody>
      </p:sp>
      <p:pic>
        <p:nvPicPr>
          <p:cNvPr id="158729" name="Picture 9">
            <a:extLst>
              <a:ext uri="{FF2B5EF4-FFF2-40B4-BE49-F238E27FC236}">
                <a16:creationId xmlns:a16="http://schemas.microsoft.com/office/drawing/2014/main" id="{2CC50248-7299-4229-B979-D6B27FD0A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268413"/>
            <a:ext cx="51435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30" name="Text Box 10">
            <a:extLst>
              <a:ext uri="{FF2B5EF4-FFF2-40B4-BE49-F238E27FC236}">
                <a16:creationId xmlns:a16="http://schemas.microsoft.com/office/drawing/2014/main" id="{F42681F0-B55E-4592-B5B7-FE5675130ED6}"/>
              </a:ext>
            </a:extLst>
          </p:cNvPr>
          <p:cNvSpPr txBox="1">
            <a:spLocks noChangeArrowheads="1"/>
          </p:cNvSpPr>
          <p:nvPr/>
        </p:nvSpPr>
        <p:spPr bwMode="auto">
          <a:xfrm>
            <a:off x="539750" y="1844675"/>
            <a:ext cx="331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Impuls ist umso größer…</a:t>
            </a:r>
          </a:p>
        </p:txBody>
      </p:sp>
      <p:sp>
        <p:nvSpPr>
          <p:cNvPr id="158731" name="Text Box 11">
            <a:extLst>
              <a:ext uri="{FF2B5EF4-FFF2-40B4-BE49-F238E27FC236}">
                <a16:creationId xmlns:a16="http://schemas.microsoft.com/office/drawing/2014/main" id="{8852B727-329B-430B-9CCB-FEB9B2838047}"/>
              </a:ext>
            </a:extLst>
          </p:cNvPr>
          <p:cNvSpPr txBox="1">
            <a:spLocks noChangeArrowheads="1"/>
          </p:cNvSpPr>
          <p:nvPr/>
        </p:nvSpPr>
        <p:spPr bwMode="auto">
          <a:xfrm>
            <a:off x="468313" y="2636838"/>
            <a:ext cx="3240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…je  größer die Geschwindig-keit des Körpers ist</a:t>
            </a:r>
          </a:p>
        </p:txBody>
      </p:sp>
      <p:sp>
        <p:nvSpPr>
          <p:cNvPr id="50185" name="Text Box 12">
            <a:extLst>
              <a:ext uri="{FF2B5EF4-FFF2-40B4-BE49-F238E27FC236}">
                <a16:creationId xmlns:a16="http://schemas.microsoft.com/office/drawing/2014/main" id="{78D354CD-593C-4BCB-AD65-A9A51D954DA7}"/>
              </a:ext>
            </a:extLst>
          </p:cNvPr>
          <p:cNvSpPr txBox="1">
            <a:spLocks noChangeArrowheads="1"/>
          </p:cNvSpPr>
          <p:nvPr/>
        </p:nvSpPr>
        <p:spPr bwMode="auto">
          <a:xfrm>
            <a:off x="2051050" y="5824538"/>
            <a:ext cx="388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i="1"/>
              <a:t>Impuls = Masse</a:t>
            </a:r>
            <a:r>
              <a:rPr lang="de-DE" altLang="de-DE" i="1">
                <a:cs typeface="Arial" panose="020B0604020202020204" pitchFamily="34" charset="0"/>
              </a:rPr>
              <a:t> ∙</a:t>
            </a:r>
            <a:r>
              <a:rPr lang="de-DE" altLang="de-DE" i="1"/>
              <a:t> Geschwindigkeit</a:t>
            </a:r>
          </a:p>
        </p:txBody>
      </p:sp>
      <p:sp>
        <p:nvSpPr>
          <p:cNvPr id="158733" name="Text Box 13">
            <a:extLst>
              <a:ext uri="{FF2B5EF4-FFF2-40B4-BE49-F238E27FC236}">
                <a16:creationId xmlns:a16="http://schemas.microsoft.com/office/drawing/2014/main" id="{14E36371-8324-4B19-9CD5-AE64F83561AE}"/>
              </a:ext>
            </a:extLst>
          </p:cNvPr>
          <p:cNvSpPr txBox="1">
            <a:spLocks noChangeArrowheads="1"/>
          </p:cNvSpPr>
          <p:nvPr/>
        </p:nvSpPr>
        <p:spPr bwMode="auto">
          <a:xfrm>
            <a:off x="468313" y="3573463"/>
            <a:ext cx="3240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…je  größer die Masse des Körpers ist</a:t>
            </a:r>
          </a:p>
        </p:txBody>
      </p:sp>
      <p:sp>
        <p:nvSpPr>
          <p:cNvPr id="158736" name="Text Box 16">
            <a:extLst>
              <a:ext uri="{FF2B5EF4-FFF2-40B4-BE49-F238E27FC236}">
                <a16:creationId xmlns:a16="http://schemas.microsoft.com/office/drawing/2014/main" id="{951B2E1C-774F-46CF-94C2-454330B8F4D3}"/>
              </a:ext>
            </a:extLst>
          </p:cNvPr>
          <p:cNvSpPr txBox="1">
            <a:spLocks noChangeArrowheads="1"/>
          </p:cNvSpPr>
          <p:nvPr/>
        </p:nvSpPr>
        <p:spPr bwMode="auto">
          <a:xfrm>
            <a:off x="712788" y="5291138"/>
            <a:ext cx="532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a:t>Als Formel:        p    =     m    </a:t>
            </a:r>
            <a:r>
              <a:rPr lang="de-DE" altLang="de-DE">
                <a:cs typeface="Arial" panose="020B0604020202020204" pitchFamily="34" charset="0"/>
              </a:rPr>
              <a:t>∙    v</a:t>
            </a:r>
          </a:p>
        </p:txBody>
      </p:sp>
      <p:sp>
        <p:nvSpPr>
          <p:cNvPr id="5134" name="Text Box 14">
            <a:extLst>
              <a:ext uri="{FF2B5EF4-FFF2-40B4-BE49-F238E27FC236}">
                <a16:creationId xmlns:a16="http://schemas.microsoft.com/office/drawing/2014/main" id="{806BB6D8-EE57-4E57-8075-310BE71C88B2}"/>
              </a:ext>
            </a:extLst>
          </p:cNvPr>
          <p:cNvSpPr txBox="1">
            <a:spLocks noChangeArrowheads="1"/>
          </p:cNvSpPr>
          <p:nvPr/>
        </p:nvSpPr>
        <p:spPr bwMode="auto">
          <a:xfrm>
            <a:off x="7451725" y="4724400"/>
            <a:ext cx="14398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800"/>
              <a:t>Quelle: www.funny-pix.de</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additive="base">
                                        <p:cTn id="7" dur="500" fill="hold"/>
                                        <p:tgtEl>
                                          <p:spTgt spid="158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1000"/>
                                  </p:stCondLst>
                                  <p:childTnLst>
                                    <p:set>
                                      <p:cBhvr>
                                        <p:cTn id="11" dur="1" fill="hold">
                                          <p:stCondLst>
                                            <p:cond delay="0"/>
                                          </p:stCondLst>
                                        </p:cTn>
                                        <p:tgtEl>
                                          <p:spTgt spid="158729"/>
                                        </p:tgtEl>
                                        <p:attrNameLst>
                                          <p:attrName>style.visibility</p:attrName>
                                        </p:attrNameLst>
                                      </p:cBhvr>
                                      <p:to>
                                        <p:strVal val="visible"/>
                                      </p:to>
                                    </p:set>
                                    <p:animEffect transition="in" filter="dissolve">
                                      <p:cBhvr>
                                        <p:cTn id="12" dur="2000"/>
                                        <p:tgtEl>
                                          <p:spTgt spid="158729"/>
                                        </p:tgtEl>
                                      </p:cBhvr>
                                    </p:animEffect>
                                  </p:childTnLst>
                                </p:cTn>
                              </p:par>
                            </p:childTnLst>
                          </p:cTn>
                        </p:par>
                        <p:par>
                          <p:cTn id="13" fill="hold" nodeType="afterGroup">
                            <p:stCondLst>
                              <p:cond delay="3500"/>
                            </p:stCondLst>
                            <p:childTnLst>
                              <p:par>
                                <p:cTn id="14" presetID="9" presetClass="entr" presetSubtype="0" fill="hold" grpId="0" nodeType="afterEffect">
                                  <p:stCondLst>
                                    <p:cond delay="0"/>
                                  </p:stCondLst>
                                  <p:childTnLst>
                                    <p:set>
                                      <p:cBhvr>
                                        <p:cTn id="15" dur="1" fill="hold">
                                          <p:stCondLst>
                                            <p:cond delay="0"/>
                                          </p:stCondLst>
                                        </p:cTn>
                                        <p:tgtEl>
                                          <p:spTgt spid="5134"/>
                                        </p:tgtEl>
                                        <p:attrNameLst>
                                          <p:attrName>style.visibility</p:attrName>
                                        </p:attrNameLst>
                                      </p:cBhvr>
                                      <p:to>
                                        <p:strVal val="visible"/>
                                      </p:to>
                                    </p:set>
                                    <p:animEffect transition="in" filter="dissolve">
                                      <p:cBhvr>
                                        <p:cTn id="16" dur="2000"/>
                                        <p:tgtEl>
                                          <p:spTgt spid="51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8730"/>
                                        </p:tgtEl>
                                        <p:attrNameLst>
                                          <p:attrName>style.visibility</p:attrName>
                                        </p:attrNameLst>
                                      </p:cBhvr>
                                      <p:to>
                                        <p:strVal val="visible"/>
                                      </p:to>
                                    </p:set>
                                    <p:anim calcmode="lin" valueType="num">
                                      <p:cBhvr additive="base">
                                        <p:cTn id="21" dur="500" fill="hold"/>
                                        <p:tgtEl>
                                          <p:spTgt spid="158730"/>
                                        </p:tgtEl>
                                        <p:attrNameLst>
                                          <p:attrName>ppt_x</p:attrName>
                                        </p:attrNameLst>
                                      </p:cBhvr>
                                      <p:tavLst>
                                        <p:tav tm="0">
                                          <p:val>
                                            <p:strVal val="#ppt_x"/>
                                          </p:val>
                                        </p:tav>
                                        <p:tav tm="100000">
                                          <p:val>
                                            <p:strVal val="#ppt_x"/>
                                          </p:val>
                                        </p:tav>
                                      </p:tavLst>
                                    </p:anim>
                                    <p:anim calcmode="lin" valueType="num">
                                      <p:cBhvr additive="base">
                                        <p:cTn id="22" dur="500" fill="hold"/>
                                        <p:tgtEl>
                                          <p:spTgt spid="15873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8731"/>
                                        </p:tgtEl>
                                        <p:attrNameLst>
                                          <p:attrName>style.visibility</p:attrName>
                                        </p:attrNameLst>
                                      </p:cBhvr>
                                      <p:to>
                                        <p:strVal val="visible"/>
                                      </p:to>
                                    </p:set>
                                    <p:anim calcmode="lin" valueType="num">
                                      <p:cBhvr additive="base">
                                        <p:cTn id="27" dur="500" fill="hold"/>
                                        <p:tgtEl>
                                          <p:spTgt spid="158731"/>
                                        </p:tgtEl>
                                        <p:attrNameLst>
                                          <p:attrName>ppt_x</p:attrName>
                                        </p:attrNameLst>
                                      </p:cBhvr>
                                      <p:tavLst>
                                        <p:tav tm="0">
                                          <p:val>
                                            <p:strVal val="#ppt_x"/>
                                          </p:val>
                                        </p:tav>
                                        <p:tav tm="100000">
                                          <p:val>
                                            <p:strVal val="#ppt_x"/>
                                          </p:val>
                                        </p:tav>
                                      </p:tavLst>
                                    </p:anim>
                                    <p:anim calcmode="lin" valueType="num">
                                      <p:cBhvr additive="base">
                                        <p:cTn id="28" dur="500" fill="hold"/>
                                        <p:tgtEl>
                                          <p:spTgt spid="15873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8733"/>
                                        </p:tgtEl>
                                        <p:attrNameLst>
                                          <p:attrName>style.visibility</p:attrName>
                                        </p:attrNameLst>
                                      </p:cBhvr>
                                      <p:to>
                                        <p:strVal val="visible"/>
                                      </p:to>
                                    </p:set>
                                    <p:anim calcmode="lin" valueType="num">
                                      <p:cBhvr additive="base">
                                        <p:cTn id="33" dur="500" fill="hold"/>
                                        <p:tgtEl>
                                          <p:spTgt spid="158733"/>
                                        </p:tgtEl>
                                        <p:attrNameLst>
                                          <p:attrName>ppt_x</p:attrName>
                                        </p:attrNameLst>
                                      </p:cBhvr>
                                      <p:tavLst>
                                        <p:tav tm="0">
                                          <p:val>
                                            <p:strVal val="#ppt_x"/>
                                          </p:val>
                                        </p:tav>
                                        <p:tav tm="100000">
                                          <p:val>
                                            <p:strVal val="#ppt_x"/>
                                          </p:val>
                                        </p:tav>
                                      </p:tavLst>
                                    </p:anim>
                                    <p:anim calcmode="lin" valueType="num">
                                      <p:cBhvr additive="base">
                                        <p:cTn id="34" dur="500" fill="hold"/>
                                        <p:tgtEl>
                                          <p:spTgt spid="15873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8736"/>
                                        </p:tgtEl>
                                        <p:attrNameLst>
                                          <p:attrName>style.visibility</p:attrName>
                                        </p:attrNameLst>
                                      </p:cBhvr>
                                      <p:to>
                                        <p:strVal val="visible"/>
                                      </p:to>
                                    </p:set>
                                    <p:anim calcmode="lin" valueType="num">
                                      <p:cBhvr additive="base">
                                        <p:cTn id="39" dur="500" fill="hold"/>
                                        <p:tgtEl>
                                          <p:spTgt spid="158736"/>
                                        </p:tgtEl>
                                        <p:attrNameLst>
                                          <p:attrName>ppt_x</p:attrName>
                                        </p:attrNameLst>
                                      </p:cBhvr>
                                      <p:tavLst>
                                        <p:tav tm="0">
                                          <p:val>
                                            <p:strVal val="#ppt_x"/>
                                          </p:val>
                                        </p:tav>
                                        <p:tav tm="100000">
                                          <p:val>
                                            <p:strVal val="#ppt_x"/>
                                          </p:val>
                                        </p:tav>
                                      </p:tavLst>
                                    </p:anim>
                                    <p:anim calcmode="lin" valueType="num">
                                      <p:cBhvr additive="base">
                                        <p:cTn id="40" dur="500" fill="hold"/>
                                        <p:tgtEl>
                                          <p:spTgt spid="15873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0185"/>
                                        </p:tgtEl>
                                        <p:attrNameLst>
                                          <p:attrName>style.visibility</p:attrName>
                                        </p:attrNameLst>
                                      </p:cBhvr>
                                      <p:to>
                                        <p:strVal val="visible"/>
                                      </p:to>
                                    </p:set>
                                    <p:anim calcmode="lin" valueType="num">
                                      <p:cBhvr additive="base">
                                        <p:cTn id="45" dur="500" fill="hold"/>
                                        <p:tgtEl>
                                          <p:spTgt spid="50185"/>
                                        </p:tgtEl>
                                        <p:attrNameLst>
                                          <p:attrName>ppt_x</p:attrName>
                                        </p:attrNameLst>
                                      </p:cBhvr>
                                      <p:tavLst>
                                        <p:tav tm="0">
                                          <p:val>
                                            <p:strVal val="#ppt_x"/>
                                          </p:val>
                                        </p:tav>
                                        <p:tav tm="100000">
                                          <p:val>
                                            <p:strVal val="#ppt_x"/>
                                          </p:val>
                                        </p:tav>
                                      </p:tavLst>
                                    </p:anim>
                                    <p:anim calcmode="lin" valueType="num">
                                      <p:cBhvr additive="base">
                                        <p:cTn id="46" dur="500" fill="hold"/>
                                        <p:tgtEl>
                                          <p:spTgt spid="501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0" grpId="0"/>
      <p:bldP spid="158731" grpId="0"/>
      <p:bldP spid="50185" grpId="0"/>
      <p:bldP spid="158733" grpId="0"/>
      <p:bldP spid="158736" grpId="0"/>
      <p:bldP spid="51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ußzeilenplatzhalter 1">
            <a:extLst>
              <a:ext uri="{FF2B5EF4-FFF2-40B4-BE49-F238E27FC236}">
                <a16:creationId xmlns:a16="http://schemas.microsoft.com/office/drawing/2014/main" id="{72929D1E-1DBD-4F39-AF11-F01F2ACB8F9C}"/>
              </a:ext>
            </a:extLst>
          </p:cNvPr>
          <p:cNvSpPr>
            <a:spLocks noGrp="1"/>
          </p:cNvSpPr>
          <p:nvPr>
            <p:ph type="ftr" sz="quarter" idx="10"/>
          </p:nvPr>
        </p:nvSpPr>
        <p:spPr>
          <a:xfrm>
            <a:off x="3124200" y="6477000"/>
            <a:ext cx="2895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r>
              <a:rPr lang="de-DE" altLang="de-DE"/>
              <a:t> </a:t>
            </a:r>
          </a:p>
        </p:txBody>
      </p:sp>
      <p:sp>
        <p:nvSpPr>
          <p:cNvPr id="53251" name="Foliennummernplatzhalter 2">
            <a:extLst>
              <a:ext uri="{FF2B5EF4-FFF2-40B4-BE49-F238E27FC236}">
                <a16:creationId xmlns:a16="http://schemas.microsoft.com/office/drawing/2014/main" id="{C7348427-C7C6-41DB-B8AF-1D23C4E57CCE}"/>
              </a:ext>
            </a:extLst>
          </p:cNvPr>
          <p:cNvSpPr>
            <a:spLocks noGrp="1"/>
          </p:cNvSpPr>
          <p:nvPr>
            <p:ph type="sldNum" sz="quarter" idx="11"/>
          </p:nvPr>
        </p:nvSpPr>
        <p:spPr>
          <a:xfrm>
            <a:off x="7086600" y="64770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A0F824A5-AE14-4D52-ACFC-9CC0C1F5EAE7}" type="slidenum">
              <a:rPr lang="de-DE" altLang="de-DE" smtClean="0"/>
              <a:pPr/>
              <a:t>21</a:t>
            </a:fld>
            <a:endParaRPr lang="de-DE" altLang="de-DE"/>
          </a:p>
        </p:txBody>
      </p:sp>
      <p:sp>
        <p:nvSpPr>
          <p:cNvPr id="53252" name="Text Box 2">
            <a:extLst>
              <a:ext uri="{FF2B5EF4-FFF2-40B4-BE49-F238E27FC236}">
                <a16:creationId xmlns:a16="http://schemas.microsoft.com/office/drawing/2014/main" id="{78BF3360-0DA7-4099-B6A5-7A758DC847B4}"/>
              </a:ext>
            </a:extLst>
          </p:cNvPr>
          <p:cNvSpPr txBox="1">
            <a:spLocks noChangeArrowheads="1"/>
          </p:cNvSpPr>
          <p:nvPr/>
        </p:nvSpPr>
        <p:spPr bwMode="auto">
          <a:xfrm>
            <a:off x="468313" y="620713"/>
            <a:ext cx="7488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Physikalische Grundlagen (</a:t>
            </a:r>
            <a:r>
              <a:rPr lang="de-DE" altLang="de-DE" i="1"/>
              <a:t>3.4 Gesetze zur Krafteinwirkung</a:t>
            </a:r>
            <a:r>
              <a:rPr lang="de-DE" altLang="de-DE"/>
              <a:t>)</a:t>
            </a:r>
          </a:p>
        </p:txBody>
      </p:sp>
      <p:sp>
        <p:nvSpPr>
          <p:cNvPr id="6149" name="Text Box 3">
            <a:extLst>
              <a:ext uri="{FF2B5EF4-FFF2-40B4-BE49-F238E27FC236}">
                <a16:creationId xmlns:a16="http://schemas.microsoft.com/office/drawing/2014/main" id="{E969EE1B-7760-401E-B38C-DA0358FA33A6}"/>
              </a:ext>
            </a:extLst>
          </p:cNvPr>
          <p:cNvSpPr txBox="1">
            <a:spLocks noChangeArrowheads="1"/>
          </p:cNvSpPr>
          <p:nvPr/>
        </p:nvSpPr>
        <p:spPr bwMode="auto">
          <a:xfrm>
            <a:off x="468313" y="1196975"/>
            <a:ext cx="3240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u="sng"/>
              <a:t>Kraftstoß</a:t>
            </a:r>
          </a:p>
        </p:txBody>
      </p:sp>
      <p:sp>
        <p:nvSpPr>
          <p:cNvPr id="157700" name="Text Box 4">
            <a:extLst>
              <a:ext uri="{FF2B5EF4-FFF2-40B4-BE49-F238E27FC236}">
                <a16:creationId xmlns:a16="http://schemas.microsoft.com/office/drawing/2014/main" id="{B70D3868-DE34-4478-B6DA-E03B3449C1CB}"/>
              </a:ext>
            </a:extLst>
          </p:cNvPr>
          <p:cNvSpPr txBox="1">
            <a:spLocks noChangeArrowheads="1"/>
          </p:cNvSpPr>
          <p:nvPr/>
        </p:nvSpPr>
        <p:spPr bwMode="auto">
          <a:xfrm>
            <a:off x="539750" y="1628775"/>
            <a:ext cx="7920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1600" i="1"/>
              <a:t>Zusammenstoß - Stoß in die Rippen – Kopfstoß – Abstoß – Freistoß – Strafstoß – Billardstöße - ...</a:t>
            </a:r>
          </a:p>
        </p:txBody>
      </p:sp>
      <p:sp>
        <p:nvSpPr>
          <p:cNvPr id="157711" name="Text Box 15">
            <a:extLst>
              <a:ext uri="{FF2B5EF4-FFF2-40B4-BE49-F238E27FC236}">
                <a16:creationId xmlns:a16="http://schemas.microsoft.com/office/drawing/2014/main" id="{00AC7D45-257D-4746-B210-EB673BDB5334}"/>
              </a:ext>
            </a:extLst>
          </p:cNvPr>
          <p:cNvSpPr txBox="1">
            <a:spLocks noChangeArrowheads="1"/>
          </p:cNvSpPr>
          <p:nvPr/>
        </p:nvSpPr>
        <p:spPr bwMode="auto">
          <a:xfrm>
            <a:off x="468313" y="2420938"/>
            <a:ext cx="7704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a:t>Kraftstoß ist die Bezeichnung für die Änderung des Impulses</a:t>
            </a:r>
          </a:p>
        </p:txBody>
      </p:sp>
      <p:sp>
        <p:nvSpPr>
          <p:cNvPr id="157712" name="Text Box 16">
            <a:extLst>
              <a:ext uri="{FF2B5EF4-FFF2-40B4-BE49-F238E27FC236}">
                <a16:creationId xmlns:a16="http://schemas.microsoft.com/office/drawing/2014/main" id="{A1016938-4355-4A27-A448-A7994D16DB16}"/>
              </a:ext>
            </a:extLst>
          </p:cNvPr>
          <p:cNvSpPr txBox="1">
            <a:spLocks noChangeArrowheads="1"/>
          </p:cNvSpPr>
          <p:nvPr/>
        </p:nvSpPr>
        <p:spPr bwMode="auto">
          <a:xfrm>
            <a:off x="468313" y="3213100"/>
            <a:ext cx="331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a:t>Kraft ändert den Impuls, je…</a:t>
            </a:r>
            <a:endParaRPr lang="de-DE" altLang="de-DE">
              <a:cs typeface="Arial" panose="020B0604020202020204" pitchFamily="34" charset="0"/>
            </a:endParaRPr>
          </a:p>
        </p:txBody>
      </p:sp>
      <p:sp>
        <p:nvSpPr>
          <p:cNvPr id="157716" name="Text Box 20">
            <a:extLst>
              <a:ext uri="{FF2B5EF4-FFF2-40B4-BE49-F238E27FC236}">
                <a16:creationId xmlns:a16="http://schemas.microsoft.com/office/drawing/2014/main" id="{1E8A0CC3-4AF7-40A4-B958-A6EFF73941BE}"/>
              </a:ext>
            </a:extLst>
          </p:cNvPr>
          <p:cNvSpPr txBox="1">
            <a:spLocks noChangeArrowheads="1"/>
          </p:cNvSpPr>
          <p:nvPr/>
        </p:nvSpPr>
        <p:spPr bwMode="auto">
          <a:xfrm>
            <a:off x="611188" y="3860800"/>
            <a:ext cx="331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a:t>… größer ihr Betrag ist</a:t>
            </a:r>
            <a:endParaRPr lang="de-DE" altLang="de-DE">
              <a:cs typeface="Arial" panose="020B0604020202020204" pitchFamily="34" charset="0"/>
            </a:endParaRPr>
          </a:p>
        </p:txBody>
      </p:sp>
      <p:sp>
        <p:nvSpPr>
          <p:cNvPr id="157717" name="Text Box 21">
            <a:extLst>
              <a:ext uri="{FF2B5EF4-FFF2-40B4-BE49-F238E27FC236}">
                <a16:creationId xmlns:a16="http://schemas.microsoft.com/office/drawing/2014/main" id="{17C9EAC8-8A0F-4B2A-91F1-C711832F01BA}"/>
              </a:ext>
            </a:extLst>
          </p:cNvPr>
          <p:cNvSpPr txBox="1">
            <a:spLocks noChangeArrowheads="1"/>
          </p:cNvSpPr>
          <p:nvPr/>
        </p:nvSpPr>
        <p:spPr bwMode="auto">
          <a:xfrm>
            <a:off x="611188" y="4437063"/>
            <a:ext cx="3311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a:t>… länger sie einwirkt</a:t>
            </a:r>
            <a:endParaRPr lang="de-DE" altLang="de-DE">
              <a:cs typeface="Arial" panose="020B0604020202020204" pitchFamily="34" charset="0"/>
            </a:endParaRPr>
          </a:p>
        </p:txBody>
      </p:sp>
      <p:pic>
        <p:nvPicPr>
          <p:cNvPr id="6158" name="Picture 14">
            <a:extLst>
              <a:ext uri="{FF2B5EF4-FFF2-40B4-BE49-F238E27FC236}">
                <a16:creationId xmlns:a16="http://schemas.microsoft.com/office/drawing/2014/main" id="{9ACF4EB8-563B-40D7-ADCB-F9EA5C1AD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788" y="3213100"/>
            <a:ext cx="4476750"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9" name="Text Box 15">
            <a:extLst>
              <a:ext uri="{FF2B5EF4-FFF2-40B4-BE49-F238E27FC236}">
                <a16:creationId xmlns:a16="http://schemas.microsoft.com/office/drawing/2014/main" id="{19B2F3B5-7704-4BE5-A756-F90F47DEE010}"/>
              </a:ext>
            </a:extLst>
          </p:cNvPr>
          <p:cNvSpPr txBox="1">
            <a:spLocks noChangeArrowheads="1"/>
          </p:cNvSpPr>
          <p:nvPr/>
        </p:nvSpPr>
        <p:spPr bwMode="auto">
          <a:xfrm>
            <a:off x="5148263" y="6021388"/>
            <a:ext cx="38179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800"/>
              <a:t>Quelle: http://picasaweb.google.com/lh/photo/Io_1bck4xRRlbkRXWTLA2g</a:t>
            </a:r>
          </a:p>
        </p:txBody>
      </p:sp>
      <p:sp>
        <p:nvSpPr>
          <p:cNvPr id="14" name="Text Box 22">
            <a:extLst>
              <a:ext uri="{FF2B5EF4-FFF2-40B4-BE49-F238E27FC236}">
                <a16:creationId xmlns:a16="http://schemas.microsoft.com/office/drawing/2014/main" id="{AA8584F0-B48E-4232-AF0D-8D271718F429}"/>
              </a:ext>
            </a:extLst>
          </p:cNvPr>
          <p:cNvSpPr txBox="1">
            <a:spLocks noChangeArrowheads="1"/>
          </p:cNvSpPr>
          <p:nvPr/>
        </p:nvSpPr>
        <p:spPr bwMode="auto">
          <a:xfrm>
            <a:off x="300038" y="5027613"/>
            <a:ext cx="3814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a:t>Als Formel:</a:t>
            </a:r>
          </a:p>
          <a:p>
            <a:pPr eaLnBrk="1" hangingPunct="1"/>
            <a:endParaRPr lang="de-DE" altLang="de-DE"/>
          </a:p>
          <a:p>
            <a:pPr eaLnBrk="1" hangingPunct="1"/>
            <a:r>
              <a:rPr lang="de-DE" altLang="de-DE"/>
              <a:t>                  </a:t>
            </a:r>
            <a:r>
              <a:rPr lang="el-GR" altLang="de-DE">
                <a:cs typeface="Arial" panose="020B0604020202020204" pitchFamily="34" charset="0"/>
              </a:rPr>
              <a:t>Δ</a:t>
            </a:r>
            <a:r>
              <a:rPr lang="de-DE" altLang="de-DE"/>
              <a:t>p     =    F   </a:t>
            </a:r>
            <a:r>
              <a:rPr lang="de-DE" altLang="de-DE">
                <a:cs typeface="Arial" panose="020B0604020202020204" pitchFamily="34" charset="0"/>
              </a:rPr>
              <a:t>∙    </a:t>
            </a:r>
            <a:r>
              <a:rPr lang="el-GR" altLang="de-DE"/>
              <a:t>Δ</a:t>
            </a:r>
            <a:r>
              <a:rPr lang="de-DE" altLang="de-DE"/>
              <a:t>t</a:t>
            </a:r>
          </a:p>
          <a:p>
            <a:pPr eaLnBrk="1" hangingPunct="1"/>
            <a:r>
              <a:rPr lang="de-DE" altLang="de-DE" i="1"/>
              <a:t>Impulsänderung = Kraft </a:t>
            </a:r>
            <a:r>
              <a:rPr lang="de-DE" altLang="de-DE" i="1">
                <a:cs typeface="Arial" panose="020B0604020202020204" pitchFamily="34" charset="0"/>
              </a:rPr>
              <a:t>∙</a:t>
            </a:r>
            <a:r>
              <a:rPr lang="de-DE" altLang="de-DE" i="1"/>
              <a:t> Zeitdauer</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1000"/>
                                  </p:stCondLst>
                                  <p:childTnLst>
                                    <p:set>
                                      <p:cBhvr>
                                        <p:cTn id="11" dur="1" fill="hold">
                                          <p:stCondLst>
                                            <p:cond delay="0"/>
                                          </p:stCondLst>
                                        </p:cTn>
                                        <p:tgtEl>
                                          <p:spTgt spid="157700"/>
                                        </p:tgtEl>
                                        <p:attrNameLst>
                                          <p:attrName>style.visibility</p:attrName>
                                        </p:attrNameLst>
                                      </p:cBhvr>
                                      <p:to>
                                        <p:strVal val="visible"/>
                                      </p:to>
                                    </p:set>
                                    <p:animEffect transition="in" filter="dissolve">
                                      <p:cBhvr>
                                        <p:cTn id="12" dur="1000"/>
                                        <p:tgtEl>
                                          <p:spTgt spid="1577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7711"/>
                                        </p:tgtEl>
                                        <p:attrNameLst>
                                          <p:attrName>style.visibility</p:attrName>
                                        </p:attrNameLst>
                                      </p:cBhvr>
                                      <p:to>
                                        <p:strVal val="visible"/>
                                      </p:to>
                                    </p:set>
                                    <p:anim calcmode="lin" valueType="num">
                                      <p:cBhvr additive="base">
                                        <p:cTn id="17" dur="500" fill="hold"/>
                                        <p:tgtEl>
                                          <p:spTgt spid="157711"/>
                                        </p:tgtEl>
                                        <p:attrNameLst>
                                          <p:attrName>ppt_x</p:attrName>
                                        </p:attrNameLst>
                                      </p:cBhvr>
                                      <p:tavLst>
                                        <p:tav tm="0">
                                          <p:val>
                                            <p:strVal val="#ppt_x"/>
                                          </p:val>
                                        </p:tav>
                                        <p:tav tm="100000">
                                          <p:val>
                                            <p:strVal val="#ppt_x"/>
                                          </p:val>
                                        </p:tav>
                                      </p:tavLst>
                                    </p:anim>
                                    <p:anim calcmode="lin" valueType="num">
                                      <p:cBhvr additive="base">
                                        <p:cTn id="18" dur="500" fill="hold"/>
                                        <p:tgtEl>
                                          <p:spTgt spid="15771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1000"/>
                                  </p:stCondLst>
                                  <p:childTnLst>
                                    <p:set>
                                      <p:cBhvr>
                                        <p:cTn id="22" dur="1" fill="hold">
                                          <p:stCondLst>
                                            <p:cond delay="0"/>
                                          </p:stCondLst>
                                        </p:cTn>
                                        <p:tgtEl>
                                          <p:spTgt spid="6158"/>
                                        </p:tgtEl>
                                        <p:attrNameLst>
                                          <p:attrName>style.visibility</p:attrName>
                                        </p:attrNameLst>
                                      </p:cBhvr>
                                      <p:to>
                                        <p:strVal val="visible"/>
                                      </p:to>
                                    </p:set>
                                    <p:animEffect transition="in" filter="dissolve">
                                      <p:cBhvr>
                                        <p:cTn id="23" dur="2000"/>
                                        <p:tgtEl>
                                          <p:spTgt spid="6158"/>
                                        </p:tgtEl>
                                      </p:cBhvr>
                                    </p:animEffect>
                                  </p:childTnLst>
                                </p:cTn>
                              </p:par>
                              <p:par>
                                <p:cTn id="24" presetID="9" presetClass="entr" presetSubtype="0" fill="hold" grpId="0" nodeType="withEffect">
                                  <p:stCondLst>
                                    <p:cond delay="1000"/>
                                  </p:stCondLst>
                                  <p:childTnLst>
                                    <p:set>
                                      <p:cBhvr>
                                        <p:cTn id="25" dur="1" fill="hold">
                                          <p:stCondLst>
                                            <p:cond delay="0"/>
                                          </p:stCondLst>
                                        </p:cTn>
                                        <p:tgtEl>
                                          <p:spTgt spid="6159"/>
                                        </p:tgtEl>
                                        <p:attrNameLst>
                                          <p:attrName>style.visibility</p:attrName>
                                        </p:attrNameLst>
                                      </p:cBhvr>
                                      <p:to>
                                        <p:strVal val="visible"/>
                                      </p:to>
                                    </p:set>
                                    <p:animEffect transition="in" filter="dissolve">
                                      <p:cBhvr>
                                        <p:cTn id="26" dur="500"/>
                                        <p:tgtEl>
                                          <p:spTgt spid="615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7712"/>
                                        </p:tgtEl>
                                        <p:attrNameLst>
                                          <p:attrName>style.visibility</p:attrName>
                                        </p:attrNameLst>
                                      </p:cBhvr>
                                      <p:to>
                                        <p:strVal val="visible"/>
                                      </p:to>
                                    </p:set>
                                    <p:anim calcmode="lin" valueType="num">
                                      <p:cBhvr additive="base">
                                        <p:cTn id="31" dur="500" fill="hold"/>
                                        <p:tgtEl>
                                          <p:spTgt spid="157712"/>
                                        </p:tgtEl>
                                        <p:attrNameLst>
                                          <p:attrName>ppt_x</p:attrName>
                                        </p:attrNameLst>
                                      </p:cBhvr>
                                      <p:tavLst>
                                        <p:tav tm="0">
                                          <p:val>
                                            <p:strVal val="#ppt_x"/>
                                          </p:val>
                                        </p:tav>
                                        <p:tav tm="100000">
                                          <p:val>
                                            <p:strVal val="#ppt_x"/>
                                          </p:val>
                                        </p:tav>
                                      </p:tavLst>
                                    </p:anim>
                                    <p:anim calcmode="lin" valueType="num">
                                      <p:cBhvr additive="base">
                                        <p:cTn id="32" dur="500" fill="hold"/>
                                        <p:tgtEl>
                                          <p:spTgt spid="1577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7716"/>
                                        </p:tgtEl>
                                        <p:attrNameLst>
                                          <p:attrName>style.visibility</p:attrName>
                                        </p:attrNameLst>
                                      </p:cBhvr>
                                      <p:to>
                                        <p:strVal val="visible"/>
                                      </p:to>
                                    </p:set>
                                    <p:anim calcmode="lin" valueType="num">
                                      <p:cBhvr additive="base">
                                        <p:cTn id="37" dur="500" fill="hold"/>
                                        <p:tgtEl>
                                          <p:spTgt spid="157716"/>
                                        </p:tgtEl>
                                        <p:attrNameLst>
                                          <p:attrName>ppt_x</p:attrName>
                                        </p:attrNameLst>
                                      </p:cBhvr>
                                      <p:tavLst>
                                        <p:tav tm="0">
                                          <p:val>
                                            <p:strVal val="#ppt_x"/>
                                          </p:val>
                                        </p:tav>
                                        <p:tav tm="100000">
                                          <p:val>
                                            <p:strVal val="#ppt_x"/>
                                          </p:val>
                                        </p:tav>
                                      </p:tavLst>
                                    </p:anim>
                                    <p:anim calcmode="lin" valueType="num">
                                      <p:cBhvr additive="base">
                                        <p:cTn id="38" dur="500" fill="hold"/>
                                        <p:tgtEl>
                                          <p:spTgt spid="15771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7717"/>
                                        </p:tgtEl>
                                        <p:attrNameLst>
                                          <p:attrName>style.visibility</p:attrName>
                                        </p:attrNameLst>
                                      </p:cBhvr>
                                      <p:to>
                                        <p:strVal val="visible"/>
                                      </p:to>
                                    </p:set>
                                    <p:anim calcmode="lin" valueType="num">
                                      <p:cBhvr additive="base">
                                        <p:cTn id="43" dur="500" fill="hold"/>
                                        <p:tgtEl>
                                          <p:spTgt spid="157717"/>
                                        </p:tgtEl>
                                        <p:attrNameLst>
                                          <p:attrName>ppt_x</p:attrName>
                                        </p:attrNameLst>
                                      </p:cBhvr>
                                      <p:tavLst>
                                        <p:tav tm="0">
                                          <p:val>
                                            <p:strVal val="#ppt_x"/>
                                          </p:val>
                                        </p:tav>
                                        <p:tav tm="100000">
                                          <p:val>
                                            <p:strVal val="#ppt_x"/>
                                          </p:val>
                                        </p:tav>
                                      </p:tavLst>
                                    </p:anim>
                                    <p:anim calcmode="lin" valueType="num">
                                      <p:cBhvr additive="base">
                                        <p:cTn id="44" dur="500" fill="hold"/>
                                        <p:tgtEl>
                                          <p:spTgt spid="15771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157700" grpId="0"/>
      <p:bldP spid="157711" grpId="0"/>
      <p:bldP spid="157712" grpId="0"/>
      <p:bldP spid="157716" grpId="0"/>
      <p:bldP spid="157717" grpId="0"/>
      <p:bldP spid="6159"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ußzeilenplatzhalter 1">
            <a:extLst>
              <a:ext uri="{FF2B5EF4-FFF2-40B4-BE49-F238E27FC236}">
                <a16:creationId xmlns:a16="http://schemas.microsoft.com/office/drawing/2014/main" id="{BCC6B17D-5B09-4557-A5BD-5CF986857FC5}"/>
              </a:ext>
            </a:extLst>
          </p:cNvPr>
          <p:cNvSpPr>
            <a:spLocks noGrp="1"/>
          </p:cNvSpPr>
          <p:nvPr>
            <p:ph type="ftr" sz="quarter" idx="10"/>
          </p:nvPr>
        </p:nvSpPr>
        <p:spPr>
          <a:xfrm>
            <a:off x="3124200" y="6477000"/>
            <a:ext cx="2895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r>
              <a:rPr lang="de-DE" altLang="de-DE"/>
              <a:t> </a:t>
            </a:r>
          </a:p>
        </p:txBody>
      </p:sp>
      <p:sp>
        <p:nvSpPr>
          <p:cNvPr id="55299" name="Foliennummernplatzhalter 2">
            <a:extLst>
              <a:ext uri="{FF2B5EF4-FFF2-40B4-BE49-F238E27FC236}">
                <a16:creationId xmlns:a16="http://schemas.microsoft.com/office/drawing/2014/main" id="{8100BB1C-DF01-4EE5-899E-36E5560407F2}"/>
              </a:ext>
            </a:extLst>
          </p:cNvPr>
          <p:cNvSpPr>
            <a:spLocks noGrp="1"/>
          </p:cNvSpPr>
          <p:nvPr>
            <p:ph type="sldNum" sz="quarter" idx="11"/>
          </p:nvPr>
        </p:nvSpPr>
        <p:spPr>
          <a:xfrm>
            <a:off x="7086600" y="64770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40C2841D-D75A-46BE-BCFD-1D35EDA5AECC}" type="slidenum">
              <a:rPr lang="de-DE" altLang="de-DE" smtClean="0"/>
              <a:pPr/>
              <a:t>22</a:t>
            </a:fld>
            <a:endParaRPr lang="de-DE" altLang="de-DE"/>
          </a:p>
        </p:txBody>
      </p:sp>
      <p:sp>
        <p:nvSpPr>
          <p:cNvPr id="55300" name="Text Box 2">
            <a:extLst>
              <a:ext uri="{FF2B5EF4-FFF2-40B4-BE49-F238E27FC236}">
                <a16:creationId xmlns:a16="http://schemas.microsoft.com/office/drawing/2014/main" id="{EB0EBA92-D1FD-4CF5-9486-83A896CAA13C}"/>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Kraft-Zeit-Diagramme</a:t>
            </a:r>
          </a:p>
        </p:txBody>
      </p:sp>
      <p:pic>
        <p:nvPicPr>
          <p:cNvPr id="55301" name="Picture 8" descr="Abb26 Kraftstöße Grundlagen neu">
            <a:extLst>
              <a:ext uri="{FF2B5EF4-FFF2-40B4-BE49-F238E27FC236}">
                <a16:creationId xmlns:a16="http://schemas.microsoft.com/office/drawing/2014/main" id="{5AD554A6-152E-4E87-9AD6-08913BC17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6264"/>
          <a:stretch>
            <a:fillRect/>
          </a:stretch>
        </p:blipFill>
        <p:spPr bwMode="auto">
          <a:xfrm>
            <a:off x="468313" y="1125538"/>
            <a:ext cx="8153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7" name="Text Box 9">
            <a:extLst>
              <a:ext uri="{FF2B5EF4-FFF2-40B4-BE49-F238E27FC236}">
                <a16:creationId xmlns:a16="http://schemas.microsoft.com/office/drawing/2014/main" id="{364753A3-1135-4380-AFEF-3311C5974C6E}"/>
              </a:ext>
            </a:extLst>
          </p:cNvPr>
          <p:cNvSpPr txBox="1">
            <a:spLocks noChangeArrowheads="1"/>
          </p:cNvSpPr>
          <p:nvPr/>
        </p:nvSpPr>
        <p:spPr bwMode="auto">
          <a:xfrm>
            <a:off x="4643438" y="2205038"/>
            <a:ext cx="1727200" cy="366712"/>
          </a:xfrm>
          <a:prstGeom prst="rect">
            <a:avLst/>
          </a:prstGeom>
          <a:noFill/>
          <a:ln w="9525">
            <a:noFill/>
            <a:miter lim="800000"/>
            <a:headEnd/>
            <a:tailEnd/>
          </a:ln>
          <a:effectLst/>
        </p:spPr>
        <p:txBody>
          <a:bodyPr>
            <a:spAutoFit/>
          </a:bodyPr>
          <a:lstStyle/>
          <a:p>
            <a:pPr eaLnBrk="1" hangingPunct="1">
              <a:spcBef>
                <a:spcPct val="50000"/>
              </a:spcBef>
              <a:defRPr/>
            </a:pPr>
            <a:r>
              <a:rPr lang="de-DE" b="1">
                <a:solidFill>
                  <a:srgbClr val="FF3300"/>
                </a:solidFill>
                <a:effectLst>
                  <a:outerShdw blurRad="38100" dist="38100" dir="2700000" algn="tl">
                    <a:srgbClr val="000000"/>
                  </a:outerShdw>
                </a:effectLst>
                <a:latin typeface="Arial" charset="0"/>
              </a:rPr>
              <a:t>  </a:t>
            </a:r>
            <a:r>
              <a:rPr lang="el-GR" b="1">
                <a:solidFill>
                  <a:srgbClr val="FF3300"/>
                </a:solidFill>
                <a:effectLst>
                  <a:outerShdw blurRad="38100" dist="38100" dir="2700000" algn="tl">
                    <a:srgbClr val="000000"/>
                  </a:outerShdw>
                </a:effectLst>
                <a:latin typeface="Arial" charset="0"/>
              </a:rPr>
              <a:t>Δ</a:t>
            </a:r>
            <a:r>
              <a:rPr lang="de-DE" b="1">
                <a:solidFill>
                  <a:srgbClr val="FF3300"/>
                </a:solidFill>
                <a:effectLst>
                  <a:outerShdw blurRad="38100" dist="38100" dir="2700000" algn="tl">
                    <a:srgbClr val="000000"/>
                  </a:outerShdw>
                </a:effectLst>
                <a:latin typeface="Arial" charset="0"/>
              </a:rPr>
              <a:t>p  = F ∙ </a:t>
            </a:r>
            <a:r>
              <a:rPr lang="el-GR" b="1">
                <a:solidFill>
                  <a:srgbClr val="FF3300"/>
                </a:solidFill>
                <a:effectLst>
                  <a:outerShdw blurRad="38100" dist="38100" dir="2700000" algn="tl">
                    <a:srgbClr val="000000"/>
                  </a:outerShdw>
                </a:effectLst>
                <a:latin typeface="Arial" charset="0"/>
              </a:rPr>
              <a:t>Δ</a:t>
            </a:r>
            <a:r>
              <a:rPr lang="de-DE" b="1">
                <a:solidFill>
                  <a:srgbClr val="FF3300"/>
                </a:solidFill>
                <a:effectLst>
                  <a:outerShdw blurRad="38100" dist="38100" dir="2700000" algn="tl">
                    <a:srgbClr val="000000"/>
                  </a:outerShdw>
                </a:effectLst>
                <a:latin typeface="Arial" charset="0"/>
              </a:rPr>
              <a:t>t</a:t>
            </a:r>
            <a:r>
              <a:rPr lang="de-DE">
                <a:effectLst>
                  <a:outerShdw blurRad="38100" dist="38100" dir="2700000" algn="tl">
                    <a:srgbClr val="000000"/>
                  </a:outerShdw>
                </a:effectLst>
                <a:latin typeface="Arial" charset="0"/>
              </a:rPr>
              <a:t> </a:t>
            </a:r>
          </a:p>
        </p:txBody>
      </p:sp>
      <p:pic>
        <p:nvPicPr>
          <p:cNvPr id="55303" name="Picture 10" descr="Abb26 Kraftstöße Grundlagen neu">
            <a:extLst>
              <a:ext uri="{FF2B5EF4-FFF2-40B4-BE49-F238E27FC236}">
                <a16:creationId xmlns:a16="http://schemas.microsoft.com/office/drawing/2014/main" id="{8C0BADB4-6F3B-48EC-A5EC-B0E147E11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940" b="32530"/>
          <a:stretch>
            <a:fillRect/>
          </a:stretch>
        </p:blipFill>
        <p:spPr bwMode="auto">
          <a:xfrm>
            <a:off x="468313" y="3789363"/>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80" name="Text Box 12">
            <a:extLst>
              <a:ext uri="{FF2B5EF4-FFF2-40B4-BE49-F238E27FC236}">
                <a16:creationId xmlns:a16="http://schemas.microsoft.com/office/drawing/2014/main" id="{627ADDFF-6908-463C-89F9-2E86065F80D8}"/>
              </a:ext>
            </a:extLst>
          </p:cNvPr>
          <p:cNvSpPr txBox="1">
            <a:spLocks noChangeArrowheads="1"/>
          </p:cNvSpPr>
          <p:nvPr/>
        </p:nvSpPr>
        <p:spPr bwMode="auto">
          <a:xfrm>
            <a:off x="5003800" y="4941888"/>
            <a:ext cx="936625" cy="366712"/>
          </a:xfrm>
          <a:prstGeom prst="rect">
            <a:avLst/>
          </a:prstGeom>
          <a:noFill/>
          <a:ln w="9525">
            <a:noFill/>
            <a:miter lim="800000"/>
            <a:headEnd/>
            <a:tailEnd/>
          </a:ln>
          <a:effectLst/>
        </p:spPr>
        <p:txBody>
          <a:bodyPr>
            <a:spAutoFit/>
          </a:bodyPr>
          <a:lstStyle>
            <a:lvl1pPr eaLnBrk="0" hangingPunct="0">
              <a:defRPr>
                <a:solidFill>
                  <a:schemeClr val="bg1"/>
                </a:solidFill>
                <a:latin typeface="Arial" panose="020B0604020202020204" pitchFamily="34" charset="0"/>
              </a:defRPr>
            </a:lvl1pPr>
            <a:lvl2pPr marL="742950" indent="-285750" eaLnBrk="0" hangingPunct="0">
              <a:defRPr>
                <a:solidFill>
                  <a:schemeClr val="bg1"/>
                </a:solidFill>
                <a:latin typeface="Arial" panose="020B0604020202020204" pitchFamily="34" charset="0"/>
              </a:defRPr>
            </a:lvl2pPr>
            <a:lvl3pPr marL="1143000" indent="-228600" eaLnBrk="0" hangingPunct="0">
              <a:defRPr>
                <a:solidFill>
                  <a:schemeClr val="bg1"/>
                </a:solidFill>
                <a:latin typeface="Arial" panose="020B0604020202020204" pitchFamily="34" charset="0"/>
              </a:defRPr>
            </a:lvl3pPr>
            <a:lvl4pPr marL="1600200" indent="-228600" eaLnBrk="0" hangingPunct="0">
              <a:defRPr>
                <a:solidFill>
                  <a:schemeClr val="bg1"/>
                </a:solidFill>
                <a:latin typeface="Arial" panose="020B0604020202020204" pitchFamily="34" charset="0"/>
              </a:defRPr>
            </a:lvl4pPr>
            <a:lvl5pPr marL="2057400" indent="-228600" eaLnBrk="0" hangingPunct="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defRPr/>
            </a:pPr>
            <a:r>
              <a:rPr lang="de-DE" altLang="de-DE" b="1">
                <a:solidFill>
                  <a:srgbClr val="FF3300"/>
                </a:solidFill>
                <a:effectLst>
                  <a:outerShdw blurRad="38100" dist="38100" dir="2700000" algn="tl">
                    <a:srgbClr val="000000"/>
                  </a:outerShdw>
                </a:effectLst>
              </a:rPr>
              <a:t>  </a:t>
            </a:r>
            <a:r>
              <a:rPr lang="el-GR" altLang="de-DE" b="1">
                <a:solidFill>
                  <a:srgbClr val="FF3300"/>
                </a:solidFill>
                <a:effectLst>
                  <a:outerShdw blurRad="38100" dist="38100" dir="2700000" algn="tl">
                    <a:srgbClr val="000000"/>
                  </a:outerShdw>
                </a:effectLst>
              </a:rPr>
              <a:t>Δ</a:t>
            </a:r>
            <a:r>
              <a:rPr lang="de-DE" altLang="de-DE" b="1">
                <a:solidFill>
                  <a:srgbClr val="FF3300"/>
                </a:solidFill>
                <a:effectLst>
                  <a:outerShdw blurRad="38100" dist="38100" dir="2700000" algn="tl">
                    <a:srgbClr val="000000"/>
                  </a:outerShdw>
                </a:effectLst>
              </a:rPr>
              <a:t>p</a:t>
            </a:r>
            <a:endParaRPr lang="de-DE" altLang="de-DE">
              <a:effectLst>
                <a:outerShdw blurRad="38100" dist="38100" dir="2700000" algn="tl">
                  <a:srgbClr val="000000"/>
                </a:outerShdw>
              </a:effectLst>
            </a:endParaRPr>
          </a:p>
        </p:txBody>
      </p:sp>
      <p:sp>
        <p:nvSpPr>
          <p:cNvPr id="160781" name="Rectangle 13">
            <a:extLst>
              <a:ext uri="{FF2B5EF4-FFF2-40B4-BE49-F238E27FC236}">
                <a16:creationId xmlns:a16="http://schemas.microsoft.com/office/drawing/2014/main" id="{B1170E36-7B37-461D-A4FA-208462DDB648}"/>
              </a:ext>
            </a:extLst>
          </p:cNvPr>
          <p:cNvSpPr>
            <a:spLocks noChangeArrowheads="1"/>
          </p:cNvSpPr>
          <p:nvPr/>
        </p:nvSpPr>
        <p:spPr bwMode="auto">
          <a:xfrm>
            <a:off x="4356100" y="4437063"/>
            <a:ext cx="139700" cy="1163637"/>
          </a:xfrm>
          <a:prstGeom prst="rect">
            <a:avLst/>
          </a:prstGeom>
          <a:solidFill>
            <a:srgbClr val="FF3300"/>
          </a:solidFill>
          <a:ln w="9525">
            <a:solidFill>
              <a:schemeClr val="tx1"/>
            </a:solidFill>
            <a:miter lim="800000"/>
            <a:headEnd/>
            <a:tailEnd/>
          </a:ln>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160782" name="Rectangle 14">
            <a:extLst>
              <a:ext uri="{FF2B5EF4-FFF2-40B4-BE49-F238E27FC236}">
                <a16:creationId xmlns:a16="http://schemas.microsoft.com/office/drawing/2014/main" id="{1745819C-17ED-4A59-8C7A-BCC62317BF0A}"/>
              </a:ext>
            </a:extLst>
          </p:cNvPr>
          <p:cNvSpPr>
            <a:spLocks noChangeArrowheads="1"/>
          </p:cNvSpPr>
          <p:nvPr/>
        </p:nvSpPr>
        <p:spPr bwMode="auto">
          <a:xfrm>
            <a:off x="4524375" y="4481513"/>
            <a:ext cx="163513" cy="1122362"/>
          </a:xfrm>
          <a:prstGeom prst="rect">
            <a:avLst/>
          </a:prstGeom>
          <a:solidFill>
            <a:srgbClr val="FF3300"/>
          </a:solidFill>
          <a:ln w="9525">
            <a:solidFill>
              <a:schemeClr val="tx1"/>
            </a:solidFill>
            <a:miter lim="800000"/>
            <a:headEnd/>
            <a:tailEnd/>
          </a:ln>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160783" name="Rectangle 15">
            <a:extLst>
              <a:ext uri="{FF2B5EF4-FFF2-40B4-BE49-F238E27FC236}">
                <a16:creationId xmlns:a16="http://schemas.microsoft.com/office/drawing/2014/main" id="{D1BB2B92-419A-40C4-B01D-9097A4EB78E3}"/>
              </a:ext>
            </a:extLst>
          </p:cNvPr>
          <p:cNvSpPr>
            <a:spLocks noChangeArrowheads="1"/>
          </p:cNvSpPr>
          <p:nvPr/>
        </p:nvSpPr>
        <p:spPr bwMode="auto">
          <a:xfrm>
            <a:off x="4711700" y="4535488"/>
            <a:ext cx="173038" cy="1055687"/>
          </a:xfrm>
          <a:prstGeom prst="rect">
            <a:avLst/>
          </a:prstGeom>
          <a:solidFill>
            <a:srgbClr val="FF3300"/>
          </a:solidFill>
          <a:ln w="9525">
            <a:solidFill>
              <a:schemeClr val="tx1"/>
            </a:solidFill>
            <a:miter lim="800000"/>
            <a:headEnd/>
            <a:tailEnd/>
          </a:ln>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55308" name="AutoShape 14">
            <a:hlinkClick r:id="" action="ppaction://noaction" highlightClick="1"/>
            <a:hlinkHover r:id="rId4" action="ppaction://hlinksldjump"/>
            <a:extLst>
              <a:ext uri="{FF2B5EF4-FFF2-40B4-BE49-F238E27FC236}">
                <a16:creationId xmlns:a16="http://schemas.microsoft.com/office/drawing/2014/main" id="{3A6BCCBD-4A87-4C30-B9CE-ABFB2DD15556}"/>
              </a:ext>
            </a:extLst>
          </p:cNvPr>
          <p:cNvSpPr>
            <a:spLocks noChangeArrowheads="1"/>
          </p:cNvSpPr>
          <p:nvPr/>
        </p:nvSpPr>
        <p:spPr bwMode="auto">
          <a:xfrm>
            <a:off x="8604250" y="5949950"/>
            <a:ext cx="431800" cy="358775"/>
          </a:xfrm>
          <a:prstGeom prst="actionButtonHome">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55309" name="Text Box 15">
            <a:extLst>
              <a:ext uri="{FF2B5EF4-FFF2-40B4-BE49-F238E27FC236}">
                <a16:creationId xmlns:a16="http://schemas.microsoft.com/office/drawing/2014/main" id="{7D8868A2-273F-4BD8-8260-EE238D614486}"/>
              </a:ext>
            </a:extLst>
          </p:cNvPr>
          <p:cNvSpPr txBox="1">
            <a:spLocks noChangeArrowheads="1"/>
          </p:cNvSpPr>
          <p:nvPr/>
        </p:nvSpPr>
        <p:spPr bwMode="auto">
          <a:xfrm>
            <a:off x="468313" y="6021388"/>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i="1"/>
              <a:t>Vgl. Seite 57ff</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0777"/>
                                        </p:tgtEl>
                                        <p:attrNameLst>
                                          <p:attrName>style.visibility</p:attrName>
                                        </p:attrNameLst>
                                      </p:cBhvr>
                                      <p:to>
                                        <p:strVal val="visible"/>
                                      </p:to>
                                    </p:set>
                                    <p:animEffect transition="in" filter="dissolve">
                                      <p:cBhvr>
                                        <p:cTn id="7" dur="500"/>
                                        <p:tgtEl>
                                          <p:spTgt spid="1607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0781"/>
                                        </p:tgtEl>
                                        <p:attrNameLst>
                                          <p:attrName>style.visibility</p:attrName>
                                        </p:attrNameLst>
                                      </p:cBhvr>
                                      <p:to>
                                        <p:strVal val="visible"/>
                                      </p:to>
                                    </p:set>
                                    <p:animEffect transition="in" filter="dissolve">
                                      <p:cBhvr>
                                        <p:cTn id="12" dur="500"/>
                                        <p:tgtEl>
                                          <p:spTgt spid="160781"/>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60782"/>
                                        </p:tgtEl>
                                        <p:attrNameLst>
                                          <p:attrName>style.visibility</p:attrName>
                                        </p:attrNameLst>
                                      </p:cBhvr>
                                      <p:to>
                                        <p:strVal val="visible"/>
                                      </p:to>
                                    </p:set>
                                    <p:animEffect transition="in" filter="dissolve">
                                      <p:cBhvr>
                                        <p:cTn id="16" dur="500"/>
                                        <p:tgtEl>
                                          <p:spTgt spid="160782"/>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60783"/>
                                        </p:tgtEl>
                                        <p:attrNameLst>
                                          <p:attrName>style.visibility</p:attrName>
                                        </p:attrNameLst>
                                      </p:cBhvr>
                                      <p:to>
                                        <p:strVal val="visible"/>
                                      </p:to>
                                    </p:set>
                                    <p:animEffect transition="in" filter="dissolve">
                                      <p:cBhvr>
                                        <p:cTn id="20" dur="500"/>
                                        <p:tgtEl>
                                          <p:spTgt spid="160783"/>
                                        </p:tgtEl>
                                      </p:cBhvr>
                                    </p:animEffect>
                                  </p:childTnLst>
                                </p:cTn>
                              </p:par>
                            </p:childTnLst>
                          </p:cTn>
                        </p:par>
                        <p:par>
                          <p:cTn id="21" fill="hold" nodeType="afterGroup">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160780"/>
                                        </p:tgtEl>
                                        <p:attrNameLst>
                                          <p:attrName>style.visibility</p:attrName>
                                        </p:attrNameLst>
                                      </p:cBhvr>
                                      <p:to>
                                        <p:strVal val="visible"/>
                                      </p:to>
                                    </p:set>
                                    <p:animEffect transition="in" filter="dissolve">
                                      <p:cBhvr>
                                        <p:cTn id="24" dur="500"/>
                                        <p:tgtEl>
                                          <p:spTgt spid="160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7" grpId="0"/>
      <p:bldP spid="160780" grpId="0"/>
      <p:bldP spid="160781" grpId="0" animBg="1"/>
      <p:bldP spid="160782" grpId="0" animBg="1"/>
      <p:bldP spid="16078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a:extLst>
              <a:ext uri="{FF2B5EF4-FFF2-40B4-BE49-F238E27FC236}">
                <a16:creationId xmlns:a16="http://schemas.microsoft.com/office/drawing/2014/main" id="{1631C51F-3208-4737-882E-E7C00AB2CE27}"/>
              </a:ext>
            </a:extLst>
          </p:cNvPr>
          <p:cNvSpPr txBox="1">
            <a:spLocks noChangeArrowheads="1"/>
          </p:cNvSpPr>
          <p:nvPr/>
        </p:nvSpPr>
        <p:spPr bwMode="auto">
          <a:xfrm>
            <a:off x="684213" y="3500438"/>
            <a:ext cx="7559675"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Das Drehmoment ist abhängig</a:t>
            </a:r>
          </a:p>
          <a:p>
            <a:pPr eaLnBrk="1" hangingPunct="1">
              <a:spcBef>
                <a:spcPct val="50000"/>
              </a:spcBef>
            </a:pPr>
            <a:endParaRPr lang="de-DE" altLang="de-DE"/>
          </a:p>
          <a:p>
            <a:pPr eaLnBrk="1" hangingPunct="1">
              <a:spcBef>
                <a:spcPct val="50000"/>
              </a:spcBef>
              <a:buFontTx/>
              <a:buChar char="-"/>
            </a:pPr>
            <a:r>
              <a:rPr lang="de-DE" altLang="de-DE"/>
              <a:t> vom Betrag der Kraft F</a:t>
            </a:r>
          </a:p>
          <a:p>
            <a:pPr eaLnBrk="1" hangingPunct="1">
              <a:spcBef>
                <a:spcPct val="50000"/>
              </a:spcBef>
              <a:buFontTx/>
              <a:buChar char="-"/>
            </a:pPr>
            <a:r>
              <a:rPr lang="de-DE" altLang="de-DE"/>
              <a:t> von der Kraftrichtung</a:t>
            </a:r>
          </a:p>
          <a:p>
            <a:pPr eaLnBrk="1" hangingPunct="1">
              <a:spcBef>
                <a:spcPct val="50000"/>
              </a:spcBef>
            </a:pPr>
            <a:r>
              <a:rPr lang="de-DE" altLang="de-DE"/>
              <a:t>- vom Abstand r der Drehachse zur Wirkungslinie der Kraft (Kraftarm)</a:t>
            </a:r>
          </a:p>
        </p:txBody>
      </p:sp>
      <p:grpSp>
        <p:nvGrpSpPr>
          <p:cNvPr id="95235" name="Group 3">
            <a:extLst>
              <a:ext uri="{FF2B5EF4-FFF2-40B4-BE49-F238E27FC236}">
                <a16:creationId xmlns:a16="http://schemas.microsoft.com/office/drawing/2014/main" id="{66BB05B6-D7AA-4B26-85E3-E976A1B4065D}"/>
              </a:ext>
            </a:extLst>
          </p:cNvPr>
          <p:cNvGrpSpPr>
            <a:grpSpLocks/>
          </p:cNvGrpSpPr>
          <p:nvPr/>
        </p:nvGrpSpPr>
        <p:grpSpPr bwMode="auto">
          <a:xfrm>
            <a:off x="3609975" y="2206625"/>
            <a:ext cx="3373438" cy="1898650"/>
            <a:chOff x="2751" y="2011"/>
            <a:chExt cx="2125" cy="1196"/>
          </a:xfrm>
        </p:grpSpPr>
        <p:grpSp>
          <p:nvGrpSpPr>
            <p:cNvPr id="57358" name="Group 4">
              <a:extLst>
                <a:ext uri="{FF2B5EF4-FFF2-40B4-BE49-F238E27FC236}">
                  <a16:creationId xmlns:a16="http://schemas.microsoft.com/office/drawing/2014/main" id="{1EC1CEC9-CF81-4328-8C62-18224A7CFB9E}"/>
                </a:ext>
              </a:extLst>
            </p:cNvPr>
            <p:cNvGrpSpPr>
              <a:grpSpLocks/>
            </p:cNvGrpSpPr>
            <p:nvPr/>
          </p:nvGrpSpPr>
          <p:grpSpPr bwMode="auto">
            <a:xfrm>
              <a:off x="2751" y="2011"/>
              <a:ext cx="2125" cy="1196"/>
              <a:chOff x="3051" y="1906"/>
              <a:chExt cx="2125" cy="1196"/>
            </a:xfrm>
          </p:grpSpPr>
          <p:grpSp>
            <p:nvGrpSpPr>
              <p:cNvPr id="57360" name="Group 5">
                <a:extLst>
                  <a:ext uri="{FF2B5EF4-FFF2-40B4-BE49-F238E27FC236}">
                    <a16:creationId xmlns:a16="http://schemas.microsoft.com/office/drawing/2014/main" id="{A7BAC8F8-70DD-4F0B-8873-8F06393FFD53}"/>
                  </a:ext>
                </a:extLst>
              </p:cNvPr>
              <p:cNvGrpSpPr>
                <a:grpSpLocks/>
              </p:cNvGrpSpPr>
              <p:nvPr/>
            </p:nvGrpSpPr>
            <p:grpSpPr bwMode="auto">
              <a:xfrm>
                <a:off x="3051" y="1906"/>
                <a:ext cx="2125" cy="936"/>
                <a:chOff x="2303" y="747"/>
                <a:chExt cx="2125" cy="936"/>
              </a:xfrm>
            </p:grpSpPr>
            <p:sp>
              <p:nvSpPr>
                <p:cNvPr id="57363" name="AutoShape 6">
                  <a:extLst>
                    <a:ext uri="{FF2B5EF4-FFF2-40B4-BE49-F238E27FC236}">
                      <a16:creationId xmlns:a16="http://schemas.microsoft.com/office/drawing/2014/main" id="{EAD61D1B-5FE8-489B-80D3-BF2075946F81}"/>
                    </a:ext>
                  </a:extLst>
                </p:cNvPr>
                <p:cNvSpPr>
                  <a:spLocks noChangeArrowheads="1"/>
                </p:cNvSpPr>
                <p:nvPr/>
              </p:nvSpPr>
              <p:spPr bwMode="auto">
                <a:xfrm>
                  <a:off x="2303" y="747"/>
                  <a:ext cx="936" cy="936"/>
                </a:xfrm>
                <a:prstGeom prst="star32">
                  <a:avLst>
                    <a:gd name="adj" fmla="val 37500"/>
                  </a:avLst>
                </a:prstGeom>
                <a:solidFill>
                  <a:srgbClr val="FFFFFF"/>
                </a:solidFill>
                <a:ln w="9525">
                  <a:solidFill>
                    <a:srgbClr val="000000"/>
                  </a:solidFill>
                  <a:miter lim="800000"/>
                  <a:headEnd/>
                  <a:tailEnd/>
                </a:ln>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57364" name="Rectangle 7">
                  <a:extLst>
                    <a:ext uri="{FF2B5EF4-FFF2-40B4-BE49-F238E27FC236}">
                      <a16:creationId xmlns:a16="http://schemas.microsoft.com/office/drawing/2014/main" id="{BFB54DBE-47E2-4057-80CE-84E1D5FEFD13}"/>
                    </a:ext>
                  </a:extLst>
                </p:cNvPr>
                <p:cNvSpPr>
                  <a:spLocks noChangeArrowheads="1"/>
                </p:cNvSpPr>
                <p:nvPr/>
              </p:nvSpPr>
              <p:spPr bwMode="auto">
                <a:xfrm>
                  <a:off x="2735" y="1179"/>
                  <a:ext cx="1224" cy="72"/>
                </a:xfrm>
                <a:prstGeom prst="rect">
                  <a:avLst/>
                </a:prstGeom>
                <a:solidFill>
                  <a:schemeClr val="folHlink"/>
                </a:solidFill>
                <a:ln w="9525">
                  <a:solidFill>
                    <a:schemeClr val="folHlink"/>
                  </a:solidFill>
                  <a:miter lim="800000"/>
                  <a:headEnd/>
                  <a:tailEnd/>
                </a:ln>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57365" name="Text Box 8">
                  <a:extLst>
                    <a:ext uri="{FF2B5EF4-FFF2-40B4-BE49-F238E27FC236}">
                      <a16:creationId xmlns:a16="http://schemas.microsoft.com/office/drawing/2014/main" id="{BBDB2759-A026-4CFF-855F-340B58F39193}"/>
                    </a:ext>
                  </a:extLst>
                </p:cNvPr>
                <p:cNvSpPr txBox="1">
                  <a:spLocks noChangeArrowheads="1"/>
                </p:cNvSpPr>
                <p:nvPr/>
              </p:nvSpPr>
              <p:spPr bwMode="auto">
                <a:xfrm>
                  <a:off x="3980" y="1520"/>
                  <a:ext cx="448" cy="149"/>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r>
                    <a:rPr lang="de-DE" altLang="de-DE">
                      <a:solidFill>
                        <a:srgbClr val="FF3300"/>
                      </a:solidFill>
                      <a:latin typeface="Times New Roman" panose="02020603050405020304" pitchFamily="18" charset="0"/>
                    </a:rPr>
                    <a:t>Kraft</a:t>
                  </a:r>
                </a:p>
              </p:txBody>
            </p:sp>
            <p:sp>
              <p:nvSpPr>
                <p:cNvPr id="57366" name="Rectangle 9">
                  <a:extLst>
                    <a:ext uri="{FF2B5EF4-FFF2-40B4-BE49-F238E27FC236}">
                      <a16:creationId xmlns:a16="http://schemas.microsoft.com/office/drawing/2014/main" id="{F9D8A415-69B1-4B8F-8272-B5B2FC3ADCCE}"/>
                    </a:ext>
                  </a:extLst>
                </p:cNvPr>
                <p:cNvSpPr>
                  <a:spLocks noChangeArrowheads="1"/>
                </p:cNvSpPr>
                <p:nvPr/>
              </p:nvSpPr>
              <p:spPr bwMode="auto">
                <a:xfrm>
                  <a:off x="3808" y="1152"/>
                  <a:ext cx="232" cy="128"/>
                </a:xfrm>
                <a:prstGeom prst="rect">
                  <a:avLst/>
                </a:prstGeom>
                <a:solidFill>
                  <a:schemeClr val="bg2"/>
                </a:solidFill>
                <a:ln w="9525">
                  <a:solidFill>
                    <a:schemeClr val="bg2"/>
                  </a:solidFill>
                  <a:miter lim="800000"/>
                  <a:headEnd/>
                  <a:tailEnd/>
                </a:ln>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grpSp>
          <p:sp>
            <p:nvSpPr>
              <p:cNvPr id="57361" name="Oval 10">
                <a:extLst>
                  <a:ext uri="{FF2B5EF4-FFF2-40B4-BE49-F238E27FC236}">
                    <a16:creationId xmlns:a16="http://schemas.microsoft.com/office/drawing/2014/main" id="{E6599677-9331-4098-BCE5-1C00671105FD}"/>
                  </a:ext>
                </a:extLst>
              </p:cNvPr>
              <p:cNvSpPr>
                <a:spLocks noChangeArrowheads="1"/>
              </p:cNvSpPr>
              <p:nvPr/>
            </p:nvSpPr>
            <p:spPr bwMode="auto">
              <a:xfrm>
                <a:off x="3475" y="2346"/>
                <a:ext cx="72" cy="72"/>
              </a:xfrm>
              <a:prstGeom prst="ellipse">
                <a:avLst/>
              </a:prstGeom>
              <a:solidFill>
                <a:srgbClr val="FFFFFF"/>
              </a:solidFill>
              <a:ln w="9525">
                <a:solidFill>
                  <a:srgbClr val="000000"/>
                </a:solidFill>
                <a:round/>
                <a:headEnd/>
                <a:tailEnd/>
              </a:ln>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57362" name="Line 11">
                <a:extLst>
                  <a:ext uri="{FF2B5EF4-FFF2-40B4-BE49-F238E27FC236}">
                    <a16:creationId xmlns:a16="http://schemas.microsoft.com/office/drawing/2014/main" id="{086E4D8C-2A31-42E9-A230-5C37D709C6D5}"/>
                  </a:ext>
                </a:extLst>
              </p:cNvPr>
              <p:cNvSpPr>
                <a:spLocks noChangeShapeType="1"/>
              </p:cNvSpPr>
              <p:nvPr/>
            </p:nvSpPr>
            <p:spPr bwMode="auto">
              <a:xfrm>
                <a:off x="4691" y="2372"/>
                <a:ext cx="0" cy="73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57359" name="Oval 12">
              <a:extLst>
                <a:ext uri="{FF2B5EF4-FFF2-40B4-BE49-F238E27FC236}">
                  <a16:creationId xmlns:a16="http://schemas.microsoft.com/office/drawing/2014/main" id="{A789E55E-9BEE-4BF3-AAE4-A7ADBD41C409}"/>
                </a:ext>
              </a:extLst>
            </p:cNvPr>
            <p:cNvSpPr>
              <a:spLocks noChangeArrowheads="1"/>
            </p:cNvSpPr>
            <p:nvPr/>
          </p:nvSpPr>
          <p:spPr bwMode="auto">
            <a:xfrm>
              <a:off x="4359" y="2437"/>
              <a:ext cx="72" cy="72"/>
            </a:xfrm>
            <a:prstGeom prst="ellipse">
              <a:avLst/>
            </a:prstGeom>
            <a:solidFill>
              <a:srgbClr val="FFFFFF"/>
            </a:solidFill>
            <a:ln w="9525">
              <a:solidFill>
                <a:srgbClr val="000000"/>
              </a:solidFill>
              <a:round/>
              <a:headEnd/>
              <a:tailEnd/>
            </a:ln>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grpSp>
      <p:grpSp>
        <p:nvGrpSpPr>
          <p:cNvPr id="95245" name="Group 13">
            <a:extLst>
              <a:ext uri="{FF2B5EF4-FFF2-40B4-BE49-F238E27FC236}">
                <a16:creationId xmlns:a16="http://schemas.microsoft.com/office/drawing/2014/main" id="{281C080C-5823-471B-8504-FDFCBA0F2A82}"/>
              </a:ext>
            </a:extLst>
          </p:cNvPr>
          <p:cNvGrpSpPr>
            <a:grpSpLocks/>
          </p:cNvGrpSpPr>
          <p:nvPr/>
        </p:nvGrpSpPr>
        <p:grpSpPr bwMode="auto">
          <a:xfrm>
            <a:off x="4348163" y="2289175"/>
            <a:ext cx="3835400" cy="1608138"/>
            <a:chOff x="2753" y="866"/>
            <a:chExt cx="2416" cy="1013"/>
          </a:xfrm>
        </p:grpSpPr>
        <p:sp>
          <p:nvSpPr>
            <p:cNvPr id="57353" name="Line 14">
              <a:extLst>
                <a:ext uri="{FF2B5EF4-FFF2-40B4-BE49-F238E27FC236}">
                  <a16:creationId xmlns:a16="http://schemas.microsoft.com/office/drawing/2014/main" id="{6F73F8B7-5408-494D-9C3D-8071E5AF89A3}"/>
                </a:ext>
              </a:extLst>
            </p:cNvPr>
            <p:cNvSpPr>
              <a:spLocks noChangeShapeType="1"/>
            </p:cNvSpPr>
            <p:nvPr/>
          </p:nvSpPr>
          <p:spPr bwMode="auto">
            <a:xfrm>
              <a:off x="2753" y="893"/>
              <a:ext cx="0" cy="95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354" name="Line 15">
              <a:extLst>
                <a:ext uri="{FF2B5EF4-FFF2-40B4-BE49-F238E27FC236}">
                  <a16:creationId xmlns:a16="http://schemas.microsoft.com/office/drawing/2014/main" id="{CC37EF81-4FE7-4693-AFB9-AD56AB4B4979}"/>
                </a:ext>
              </a:extLst>
            </p:cNvPr>
            <p:cNvSpPr>
              <a:spLocks noChangeShapeType="1"/>
            </p:cNvSpPr>
            <p:nvPr/>
          </p:nvSpPr>
          <p:spPr bwMode="auto">
            <a:xfrm>
              <a:off x="3934" y="921"/>
              <a:ext cx="0" cy="95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355" name="Line 16">
              <a:extLst>
                <a:ext uri="{FF2B5EF4-FFF2-40B4-BE49-F238E27FC236}">
                  <a16:creationId xmlns:a16="http://schemas.microsoft.com/office/drawing/2014/main" id="{E03EF150-D3F4-46CD-8397-8D9BF34B124D}"/>
                </a:ext>
              </a:extLst>
            </p:cNvPr>
            <p:cNvSpPr>
              <a:spLocks noChangeShapeType="1"/>
            </p:cNvSpPr>
            <p:nvPr/>
          </p:nvSpPr>
          <p:spPr bwMode="auto">
            <a:xfrm>
              <a:off x="2760" y="1092"/>
              <a:ext cx="1159" cy="0"/>
            </a:xfrm>
            <a:prstGeom prst="line">
              <a:avLst/>
            </a:prstGeom>
            <a:noFill/>
            <a:ln w="28575">
              <a:solidFill>
                <a:srgbClr val="FFFF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356" name="Text Box 17">
              <a:extLst>
                <a:ext uri="{FF2B5EF4-FFF2-40B4-BE49-F238E27FC236}">
                  <a16:creationId xmlns:a16="http://schemas.microsoft.com/office/drawing/2014/main" id="{83407648-3692-4743-959A-FD3DA5097F0D}"/>
                </a:ext>
              </a:extLst>
            </p:cNvPr>
            <p:cNvSpPr txBox="1">
              <a:spLocks noChangeArrowheads="1"/>
            </p:cNvSpPr>
            <p:nvPr/>
          </p:nvSpPr>
          <p:spPr bwMode="auto">
            <a:xfrm>
              <a:off x="3072" y="884"/>
              <a:ext cx="657" cy="149"/>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r>
                <a:rPr lang="de-DE" altLang="de-DE">
                  <a:solidFill>
                    <a:srgbClr val="FFFF00"/>
                  </a:solidFill>
                  <a:latin typeface="Times New Roman" panose="02020603050405020304" pitchFamily="18" charset="0"/>
                </a:rPr>
                <a:t>Kraftarm r</a:t>
              </a:r>
            </a:p>
          </p:txBody>
        </p:sp>
        <p:sp>
          <p:nvSpPr>
            <p:cNvPr id="57357" name="Text Box 18">
              <a:extLst>
                <a:ext uri="{FF2B5EF4-FFF2-40B4-BE49-F238E27FC236}">
                  <a16:creationId xmlns:a16="http://schemas.microsoft.com/office/drawing/2014/main" id="{D8B7980D-C914-44A2-B815-A740ADF273E0}"/>
                </a:ext>
              </a:extLst>
            </p:cNvPr>
            <p:cNvSpPr txBox="1">
              <a:spLocks noChangeArrowheads="1"/>
            </p:cNvSpPr>
            <p:nvPr/>
          </p:nvSpPr>
          <p:spPr bwMode="auto">
            <a:xfrm>
              <a:off x="4018" y="866"/>
              <a:ext cx="1151" cy="171"/>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r>
                <a:rPr lang="de-DE" altLang="de-DE">
                  <a:latin typeface="Times New Roman" panose="02020603050405020304" pitchFamily="18" charset="0"/>
                </a:rPr>
                <a:t>Wirkungslinie</a:t>
              </a:r>
            </a:p>
          </p:txBody>
        </p:sp>
      </p:grpSp>
      <p:sp>
        <p:nvSpPr>
          <p:cNvPr id="95252" name="Text Box 20">
            <a:extLst>
              <a:ext uri="{FF2B5EF4-FFF2-40B4-BE49-F238E27FC236}">
                <a16:creationId xmlns:a16="http://schemas.microsoft.com/office/drawing/2014/main" id="{69B75980-43B8-422A-96BE-6076F45712E3}"/>
              </a:ext>
            </a:extLst>
          </p:cNvPr>
          <p:cNvSpPr txBox="1">
            <a:spLocks noChangeArrowheads="1"/>
          </p:cNvSpPr>
          <p:nvPr/>
        </p:nvSpPr>
        <p:spPr bwMode="auto">
          <a:xfrm>
            <a:off x="684213" y="2133600"/>
            <a:ext cx="25923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Wovon ist dieses Drehmoment abhängig?</a:t>
            </a:r>
          </a:p>
        </p:txBody>
      </p:sp>
      <p:sp>
        <p:nvSpPr>
          <p:cNvPr id="57350" name="Text Box 2">
            <a:extLst>
              <a:ext uri="{FF2B5EF4-FFF2-40B4-BE49-F238E27FC236}">
                <a16:creationId xmlns:a16="http://schemas.microsoft.com/office/drawing/2014/main" id="{762B1B86-A7FB-41FE-89BA-FDFD14ADAF28}"/>
              </a:ext>
            </a:extLst>
          </p:cNvPr>
          <p:cNvSpPr txBox="1">
            <a:spLocks noChangeArrowheads="1"/>
          </p:cNvSpPr>
          <p:nvPr/>
        </p:nvSpPr>
        <p:spPr bwMode="auto">
          <a:xfrm>
            <a:off x="468313" y="620713"/>
            <a:ext cx="7704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Teil 4: Biomechanische Größen  (</a:t>
            </a:r>
            <a:r>
              <a:rPr lang="de-DE" altLang="de-DE" i="1"/>
              <a:t>3.3 Gleichgewicht und Drehmoment</a:t>
            </a:r>
            <a:r>
              <a:rPr lang="de-DE" altLang="de-DE"/>
              <a:t>)</a:t>
            </a:r>
          </a:p>
        </p:txBody>
      </p:sp>
      <p:sp>
        <p:nvSpPr>
          <p:cNvPr id="57351" name="Text Box 2">
            <a:extLst>
              <a:ext uri="{FF2B5EF4-FFF2-40B4-BE49-F238E27FC236}">
                <a16:creationId xmlns:a16="http://schemas.microsoft.com/office/drawing/2014/main" id="{38555665-02B7-46A1-BD81-DE54F58D2486}"/>
              </a:ext>
            </a:extLst>
          </p:cNvPr>
          <p:cNvSpPr txBox="1">
            <a:spLocks noChangeArrowheads="1"/>
          </p:cNvSpPr>
          <p:nvPr/>
        </p:nvSpPr>
        <p:spPr bwMode="auto">
          <a:xfrm>
            <a:off x="644525" y="1287463"/>
            <a:ext cx="8135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u="sng"/>
              <a:t>Drehmoment</a:t>
            </a:r>
            <a:r>
              <a:rPr lang="de-DE" altLang="de-DE"/>
              <a:t>    …wenn Kraft eine Drehwirkung erzeugt</a:t>
            </a:r>
          </a:p>
        </p:txBody>
      </p:sp>
      <p:sp>
        <p:nvSpPr>
          <p:cNvPr id="95255" name="Text Box 23">
            <a:extLst>
              <a:ext uri="{FF2B5EF4-FFF2-40B4-BE49-F238E27FC236}">
                <a16:creationId xmlns:a16="http://schemas.microsoft.com/office/drawing/2014/main" id="{36DD6545-1ECB-4360-8105-77917784FF8D}"/>
              </a:ext>
            </a:extLst>
          </p:cNvPr>
          <p:cNvSpPr txBox="1">
            <a:spLocks noChangeArrowheads="1"/>
          </p:cNvSpPr>
          <p:nvPr/>
        </p:nvSpPr>
        <p:spPr bwMode="auto">
          <a:xfrm>
            <a:off x="7596188" y="6107113"/>
            <a:ext cx="2519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i="1"/>
              <a:t>Vgl. Seite 53</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52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23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523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523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5234">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95245"/>
                                        </p:tgtEl>
                                        <p:attrNameLst>
                                          <p:attrName>style.visibility</p:attrName>
                                        </p:attrNameLst>
                                      </p:cBhvr>
                                      <p:to>
                                        <p:strVal val="visible"/>
                                      </p:to>
                                    </p:set>
                                  </p:childTnLst>
                                </p:cTn>
                              </p:par>
                            </p:childTnLst>
                          </p:cTn>
                        </p:par>
                        <p:par>
                          <p:cTn id="31" fill="hold" nodeType="afterGroup">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95255"/>
                                        </p:tgtEl>
                                        <p:attrNameLst>
                                          <p:attrName>style.visibility</p:attrName>
                                        </p:attrNameLst>
                                      </p:cBhvr>
                                      <p:to>
                                        <p:strVal val="visible"/>
                                      </p:to>
                                    </p:set>
                                    <p:anim calcmode="lin" valueType="num">
                                      <p:cBhvr additive="base">
                                        <p:cTn id="34" dur="500" fill="hold"/>
                                        <p:tgtEl>
                                          <p:spTgt spid="95255"/>
                                        </p:tgtEl>
                                        <p:attrNameLst>
                                          <p:attrName>ppt_x</p:attrName>
                                        </p:attrNameLst>
                                      </p:cBhvr>
                                      <p:tavLst>
                                        <p:tav tm="0">
                                          <p:val>
                                            <p:strVal val="#ppt_x"/>
                                          </p:val>
                                        </p:tav>
                                        <p:tav tm="100000">
                                          <p:val>
                                            <p:strVal val="#ppt_x"/>
                                          </p:val>
                                        </p:tav>
                                      </p:tavLst>
                                    </p:anim>
                                    <p:anim calcmode="lin" valueType="num">
                                      <p:cBhvr additive="base">
                                        <p:cTn id="35" dur="500" fill="hold"/>
                                        <p:tgtEl>
                                          <p:spTgt spid="95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autoUpdateAnimBg="0"/>
      <p:bldP spid="95252" grpId="0" autoUpdateAnimBg="0"/>
      <p:bldP spid="952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a:extLst>
              <a:ext uri="{FF2B5EF4-FFF2-40B4-BE49-F238E27FC236}">
                <a16:creationId xmlns:a16="http://schemas.microsoft.com/office/drawing/2014/main" id="{0E7E377C-EE46-4535-B30D-A90F3F1BCB9B}"/>
              </a:ext>
            </a:extLst>
          </p:cNvPr>
          <p:cNvSpPr txBox="1">
            <a:spLocks noChangeArrowheads="1"/>
          </p:cNvSpPr>
          <p:nvPr/>
        </p:nvSpPr>
        <p:spPr bwMode="auto">
          <a:xfrm>
            <a:off x="2212975" y="4327525"/>
            <a:ext cx="26225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Kleinerer Kraftarm r</a:t>
            </a:r>
            <a:br>
              <a:rPr lang="de-DE" altLang="de-DE"/>
            </a:br>
            <a:r>
              <a:rPr lang="de-DE" altLang="de-DE">
                <a:sym typeface="Symbol" panose="05050102010706020507" pitchFamily="18" charset="2"/>
              </a:rPr>
              <a:t></a:t>
            </a:r>
            <a:br>
              <a:rPr lang="de-DE" altLang="de-DE">
                <a:sym typeface="Symbol" panose="05050102010706020507" pitchFamily="18" charset="2"/>
              </a:rPr>
            </a:br>
            <a:r>
              <a:rPr lang="de-DE" altLang="de-DE"/>
              <a:t>kleineres Drehmoment</a:t>
            </a:r>
          </a:p>
        </p:txBody>
      </p:sp>
      <p:sp>
        <p:nvSpPr>
          <p:cNvPr id="96259" name="Text Box 3">
            <a:extLst>
              <a:ext uri="{FF2B5EF4-FFF2-40B4-BE49-F238E27FC236}">
                <a16:creationId xmlns:a16="http://schemas.microsoft.com/office/drawing/2014/main" id="{B7FBAC17-22E8-4A4B-A42D-3E05837F0894}"/>
              </a:ext>
            </a:extLst>
          </p:cNvPr>
          <p:cNvSpPr txBox="1">
            <a:spLocks noChangeArrowheads="1"/>
          </p:cNvSpPr>
          <p:nvPr/>
        </p:nvSpPr>
        <p:spPr bwMode="auto">
          <a:xfrm>
            <a:off x="5867400" y="4076700"/>
            <a:ext cx="3098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Kleinerer Kraftarm r</a:t>
            </a:r>
            <a:br>
              <a:rPr lang="de-DE" altLang="de-DE"/>
            </a:br>
            <a:r>
              <a:rPr lang="de-DE" altLang="de-DE"/>
              <a:t>und kleinere Kraft F</a:t>
            </a:r>
            <a:br>
              <a:rPr lang="de-DE" altLang="de-DE"/>
            </a:br>
            <a:r>
              <a:rPr lang="de-DE" altLang="de-DE">
                <a:sym typeface="Symbol" panose="05050102010706020507" pitchFamily="18" charset="2"/>
              </a:rPr>
              <a:t></a:t>
            </a:r>
            <a:br>
              <a:rPr lang="de-DE" altLang="de-DE">
                <a:sym typeface="Symbol" panose="05050102010706020507" pitchFamily="18" charset="2"/>
              </a:rPr>
            </a:br>
            <a:r>
              <a:rPr lang="de-DE" altLang="de-DE"/>
              <a:t>kleineres Drehmoment</a:t>
            </a:r>
          </a:p>
        </p:txBody>
      </p:sp>
      <p:grpSp>
        <p:nvGrpSpPr>
          <p:cNvPr id="96260" name="Group 4">
            <a:extLst>
              <a:ext uri="{FF2B5EF4-FFF2-40B4-BE49-F238E27FC236}">
                <a16:creationId xmlns:a16="http://schemas.microsoft.com/office/drawing/2014/main" id="{1BBB3772-456C-4053-9C33-26A1E943C427}"/>
              </a:ext>
            </a:extLst>
          </p:cNvPr>
          <p:cNvGrpSpPr>
            <a:grpSpLocks/>
          </p:cNvGrpSpPr>
          <p:nvPr/>
        </p:nvGrpSpPr>
        <p:grpSpPr bwMode="auto">
          <a:xfrm>
            <a:off x="2703513" y="1909763"/>
            <a:ext cx="2368550" cy="3182937"/>
            <a:chOff x="1696" y="747"/>
            <a:chExt cx="1492" cy="2005"/>
          </a:xfrm>
        </p:grpSpPr>
        <p:grpSp>
          <p:nvGrpSpPr>
            <p:cNvPr id="58395" name="Group 5">
              <a:extLst>
                <a:ext uri="{FF2B5EF4-FFF2-40B4-BE49-F238E27FC236}">
                  <a16:creationId xmlns:a16="http://schemas.microsoft.com/office/drawing/2014/main" id="{A65BA40D-D643-4931-8E99-351B4BFE7141}"/>
                </a:ext>
              </a:extLst>
            </p:cNvPr>
            <p:cNvGrpSpPr>
              <a:grpSpLocks/>
            </p:cNvGrpSpPr>
            <p:nvPr/>
          </p:nvGrpSpPr>
          <p:grpSpPr bwMode="auto">
            <a:xfrm>
              <a:off x="1696" y="747"/>
              <a:ext cx="1492" cy="2005"/>
              <a:chOff x="1719" y="1300"/>
              <a:chExt cx="1492" cy="2005"/>
            </a:xfrm>
          </p:grpSpPr>
          <p:sp>
            <p:nvSpPr>
              <p:cNvPr id="58397" name="Rectangle 6">
                <a:extLst>
                  <a:ext uri="{FF2B5EF4-FFF2-40B4-BE49-F238E27FC236}">
                    <a16:creationId xmlns:a16="http://schemas.microsoft.com/office/drawing/2014/main" id="{BDF6240B-6E7D-4AF9-9C13-F3D94DBD72C2}"/>
                  </a:ext>
                </a:extLst>
              </p:cNvPr>
              <p:cNvSpPr>
                <a:spLocks noChangeArrowheads="1"/>
              </p:cNvSpPr>
              <p:nvPr/>
            </p:nvSpPr>
            <p:spPr bwMode="auto">
              <a:xfrm>
                <a:off x="2910" y="2507"/>
                <a:ext cx="232" cy="128"/>
              </a:xfrm>
              <a:prstGeom prst="rect">
                <a:avLst/>
              </a:prstGeom>
              <a:solidFill>
                <a:schemeClr val="bg2"/>
              </a:solidFill>
              <a:ln w="9525">
                <a:solidFill>
                  <a:schemeClr val="bg2"/>
                </a:solidFill>
                <a:miter lim="800000"/>
                <a:headEnd/>
                <a:tailEnd/>
              </a:ln>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58398" name="Line 7">
                <a:extLst>
                  <a:ext uri="{FF2B5EF4-FFF2-40B4-BE49-F238E27FC236}">
                    <a16:creationId xmlns:a16="http://schemas.microsoft.com/office/drawing/2014/main" id="{EAADB648-72B8-4519-8080-EC4B62676AD6}"/>
                  </a:ext>
                </a:extLst>
              </p:cNvPr>
              <p:cNvSpPr>
                <a:spLocks noChangeShapeType="1"/>
              </p:cNvSpPr>
              <p:nvPr/>
            </p:nvSpPr>
            <p:spPr bwMode="auto">
              <a:xfrm>
                <a:off x="3038" y="2575"/>
                <a:ext cx="0" cy="73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8399" name="AutoShape 8">
                <a:extLst>
                  <a:ext uri="{FF2B5EF4-FFF2-40B4-BE49-F238E27FC236}">
                    <a16:creationId xmlns:a16="http://schemas.microsoft.com/office/drawing/2014/main" id="{738756BC-A3FE-4306-9B88-3E8EEBEDA5AF}"/>
                  </a:ext>
                </a:extLst>
              </p:cNvPr>
              <p:cNvSpPr>
                <a:spLocks noChangeArrowheads="1"/>
              </p:cNvSpPr>
              <p:nvPr/>
            </p:nvSpPr>
            <p:spPr bwMode="auto">
              <a:xfrm>
                <a:off x="1719" y="1300"/>
                <a:ext cx="936" cy="936"/>
              </a:xfrm>
              <a:prstGeom prst="star32">
                <a:avLst>
                  <a:gd name="adj" fmla="val 37500"/>
                </a:avLst>
              </a:prstGeom>
              <a:solidFill>
                <a:srgbClr val="FFFFFF"/>
              </a:solidFill>
              <a:ln w="9525">
                <a:solidFill>
                  <a:srgbClr val="000000"/>
                </a:solidFill>
                <a:miter lim="800000"/>
                <a:headEnd/>
                <a:tailEnd/>
              </a:ln>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58400" name="Rectangle 9">
                <a:extLst>
                  <a:ext uri="{FF2B5EF4-FFF2-40B4-BE49-F238E27FC236}">
                    <a16:creationId xmlns:a16="http://schemas.microsoft.com/office/drawing/2014/main" id="{908E87ED-C846-47C1-939D-E954D7DB77CA}"/>
                  </a:ext>
                </a:extLst>
              </p:cNvPr>
              <p:cNvSpPr>
                <a:spLocks noChangeArrowheads="1"/>
              </p:cNvSpPr>
              <p:nvPr/>
            </p:nvSpPr>
            <p:spPr bwMode="auto">
              <a:xfrm rot="2577209">
                <a:off x="1987" y="2136"/>
                <a:ext cx="1224" cy="72"/>
              </a:xfrm>
              <a:prstGeom prst="rect">
                <a:avLst/>
              </a:prstGeom>
              <a:solidFill>
                <a:schemeClr val="folHlink"/>
              </a:solidFill>
              <a:ln w="9525">
                <a:solidFill>
                  <a:schemeClr val="folHlink"/>
                </a:solidFill>
                <a:miter lim="800000"/>
                <a:headEnd/>
                <a:tailEnd/>
              </a:ln>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58401" name="Oval 10">
                <a:extLst>
                  <a:ext uri="{FF2B5EF4-FFF2-40B4-BE49-F238E27FC236}">
                    <a16:creationId xmlns:a16="http://schemas.microsoft.com/office/drawing/2014/main" id="{54E37AF4-8723-421C-879D-FDBD508C9F3B}"/>
                  </a:ext>
                </a:extLst>
              </p:cNvPr>
              <p:cNvSpPr>
                <a:spLocks noChangeArrowheads="1"/>
              </p:cNvSpPr>
              <p:nvPr/>
            </p:nvSpPr>
            <p:spPr bwMode="auto">
              <a:xfrm>
                <a:off x="2998" y="2542"/>
                <a:ext cx="72" cy="72"/>
              </a:xfrm>
              <a:prstGeom prst="ellipse">
                <a:avLst/>
              </a:prstGeom>
              <a:solidFill>
                <a:srgbClr val="FFFFFF"/>
              </a:solidFill>
              <a:ln w="9525">
                <a:solidFill>
                  <a:srgbClr val="000000"/>
                </a:solidFill>
                <a:round/>
                <a:headEnd/>
                <a:tailEnd/>
              </a:ln>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grpSp>
        <p:sp>
          <p:nvSpPr>
            <p:cNvPr id="58396" name="Oval 11">
              <a:extLst>
                <a:ext uri="{FF2B5EF4-FFF2-40B4-BE49-F238E27FC236}">
                  <a16:creationId xmlns:a16="http://schemas.microsoft.com/office/drawing/2014/main" id="{72234C47-2161-4BEB-82D7-4096434ED9E0}"/>
                </a:ext>
              </a:extLst>
            </p:cNvPr>
            <p:cNvSpPr>
              <a:spLocks noChangeArrowheads="1"/>
            </p:cNvSpPr>
            <p:nvPr/>
          </p:nvSpPr>
          <p:spPr bwMode="auto">
            <a:xfrm>
              <a:off x="2128" y="1194"/>
              <a:ext cx="72" cy="72"/>
            </a:xfrm>
            <a:prstGeom prst="ellipse">
              <a:avLst/>
            </a:prstGeom>
            <a:solidFill>
              <a:srgbClr val="FFFFFF"/>
            </a:solidFill>
            <a:ln w="9525">
              <a:solidFill>
                <a:srgbClr val="000000"/>
              </a:solidFill>
              <a:round/>
              <a:headEnd/>
              <a:tailEnd/>
            </a:ln>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grpSp>
      <p:grpSp>
        <p:nvGrpSpPr>
          <p:cNvPr id="96268" name="Group 12">
            <a:extLst>
              <a:ext uri="{FF2B5EF4-FFF2-40B4-BE49-F238E27FC236}">
                <a16:creationId xmlns:a16="http://schemas.microsoft.com/office/drawing/2014/main" id="{A172849A-1E59-434D-A2E1-D271FB39EA05}"/>
              </a:ext>
            </a:extLst>
          </p:cNvPr>
          <p:cNvGrpSpPr>
            <a:grpSpLocks/>
          </p:cNvGrpSpPr>
          <p:nvPr/>
        </p:nvGrpSpPr>
        <p:grpSpPr bwMode="auto">
          <a:xfrm>
            <a:off x="3430588" y="2497138"/>
            <a:ext cx="1365250" cy="1722437"/>
            <a:chOff x="2177" y="1386"/>
            <a:chExt cx="860" cy="1085"/>
          </a:xfrm>
        </p:grpSpPr>
        <p:sp>
          <p:nvSpPr>
            <p:cNvPr id="58391" name="Line 13">
              <a:extLst>
                <a:ext uri="{FF2B5EF4-FFF2-40B4-BE49-F238E27FC236}">
                  <a16:creationId xmlns:a16="http://schemas.microsoft.com/office/drawing/2014/main" id="{0A454B16-17BD-4D9B-8101-ADF390AD4325}"/>
                </a:ext>
              </a:extLst>
            </p:cNvPr>
            <p:cNvSpPr>
              <a:spLocks noChangeShapeType="1"/>
            </p:cNvSpPr>
            <p:nvPr/>
          </p:nvSpPr>
          <p:spPr bwMode="auto">
            <a:xfrm>
              <a:off x="2178" y="1455"/>
              <a:ext cx="0" cy="95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8392" name="Line 14">
              <a:extLst>
                <a:ext uri="{FF2B5EF4-FFF2-40B4-BE49-F238E27FC236}">
                  <a16:creationId xmlns:a16="http://schemas.microsoft.com/office/drawing/2014/main" id="{782672DC-395B-4694-94FC-CCE7D73B7F18}"/>
                </a:ext>
              </a:extLst>
            </p:cNvPr>
            <p:cNvSpPr>
              <a:spLocks noChangeShapeType="1"/>
            </p:cNvSpPr>
            <p:nvPr/>
          </p:nvSpPr>
          <p:spPr bwMode="auto">
            <a:xfrm>
              <a:off x="3037" y="1513"/>
              <a:ext cx="0" cy="95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8393" name="Line 15">
              <a:extLst>
                <a:ext uri="{FF2B5EF4-FFF2-40B4-BE49-F238E27FC236}">
                  <a16:creationId xmlns:a16="http://schemas.microsoft.com/office/drawing/2014/main" id="{9B7DD4E0-C555-4836-87E7-6576B1D0F6A5}"/>
                </a:ext>
              </a:extLst>
            </p:cNvPr>
            <p:cNvSpPr>
              <a:spLocks noChangeShapeType="1"/>
            </p:cNvSpPr>
            <p:nvPr/>
          </p:nvSpPr>
          <p:spPr bwMode="auto">
            <a:xfrm>
              <a:off x="2177" y="1587"/>
              <a:ext cx="838" cy="0"/>
            </a:xfrm>
            <a:prstGeom prst="line">
              <a:avLst/>
            </a:prstGeom>
            <a:noFill/>
            <a:ln w="28575">
              <a:solidFill>
                <a:srgbClr val="FFFF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8394" name="Text Box 16">
              <a:extLst>
                <a:ext uri="{FF2B5EF4-FFF2-40B4-BE49-F238E27FC236}">
                  <a16:creationId xmlns:a16="http://schemas.microsoft.com/office/drawing/2014/main" id="{151A8774-670E-44DE-B6E1-0CABAFBC984C}"/>
                </a:ext>
              </a:extLst>
            </p:cNvPr>
            <p:cNvSpPr txBox="1">
              <a:spLocks noChangeArrowheads="1"/>
            </p:cNvSpPr>
            <p:nvPr/>
          </p:nvSpPr>
          <p:spPr bwMode="auto">
            <a:xfrm>
              <a:off x="2677" y="1386"/>
              <a:ext cx="185" cy="157"/>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r>
                <a:rPr lang="de-DE" altLang="de-DE" sz="1600" b="1">
                  <a:solidFill>
                    <a:schemeClr val="tx1"/>
                  </a:solidFill>
                  <a:latin typeface="Times New Roman" panose="02020603050405020304" pitchFamily="18" charset="0"/>
                </a:rPr>
                <a:t> </a:t>
              </a:r>
              <a:r>
                <a:rPr lang="de-DE" altLang="de-DE" b="1">
                  <a:solidFill>
                    <a:srgbClr val="FFFF00"/>
                  </a:solidFill>
                  <a:latin typeface="Times New Roman" panose="02020603050405020304" pitchFamily="18" charset="0"/>
                </a:rPr>
                <a:t>r</a:t>
              </a:r>
            </a:p>
          </p:txBody>
        </p:sp>
      </p:grpSp>
      <p:grpSp>
        <p:nvGrpSpPr>
          <p:cNvPr id="96273" name="Group 17">
            <a:extLst>
              <a:ext uri="{FF2B5EF4-FFF2-40B4-BE49-F238E27FC236}">
                <a16:creationId xmlns:a16="http://schemas.microsoft.com/office/drawing/2014/main" id="{C786A1E4-3834-4853-90CD-D3141AC102CB}"/>
              </a:ext>
            </a:extLst>
          </p:cNvPr>
          <p:cNvGrpSpPr>
            <a:grpSpLocks/>
          </p:cNvGrpSpPr>
          <p:nvPr/>
        </p:nvGrpSpPr>
        <p:grpSpPr bwMode="auto">
          <a:xfrm>
            <a:off x="5580063" y="1908175"/>
            <a:ext cx="3192462" cy="1485900"/>
            <a:chOff x="3508" y="746"/>
            <a:chExt cx="2011" cy="936"/>
          </a:xfrm>
        </p:grpSpPr>
        <p:sp>
          <p:nvSpPr>
            <p:cNvPr id="58385" name="AutoShape 18">
              <a:extLst>
                <a:ext uri="{FF2B5EF4-FFF2-40B4-BE49-F238E27FC236}">
                  <a16:creationId xmlns:a16="http://schemas.microsoft.com/office/drawing/2014/main" id="{67D1785E-B426-4840-AEDE-AF6BA3592CE8}"/>
                </a:ext>
              </a:extLst>
            </p:cNvPr>
            <p:cNvSpPr>
              <a:spLocks noChangeArrowheads="1"/>
            </p:cNvSpPr>
            <p:nvPr/>
          </p:nvSpPr>
          <p:spPr bwMode="auto">
            <a:xfrm>
              <a:off x="3508" y="746"/>
              <a:ext cx="936" cy="936"/>
            </a:xfrm>
            <a:prstGeom prst="star32">
              <a:avLst>
                <a:gd name="adj" fmla="val 37500"/>
              </a:avLst>
            </a:prstGeom>
            <a:solidFill>
              <a:srgbClr val="FFFFFF"/>
            </a:solidFill>
            <a:ln w="9525">
              <a:solidFill>
                <a:srgbClr val="000000"/>
              </a:solidFill>
              <a:miter lim="800000"/>
              <a:headEnd/>
              <a:tailEnd/>
            </a:ln>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58386" name="Rectangle 19">
              <a:extLst>
                <a:ext uri="{FF2B5EF4-FFF2-40B4-BE49-F238E27FC236}">
                  <a16:creationId xmlns:a16="http://schemas.microsoft.com/office/drawing/2014/main" id="{57D0A58B-C249-43CB-892B-2B23C2D51693}"/>
                </a:ext>
              </a:extLst>
            </p:cNvPr>
            <p:cNvSpPr>
              <a:spLocks noChangeArrowheads="1"/>
            </p:cNvSpPr>
            <p:nvPr/>
          </p:nvSpPr>
          <p:spPr bwMode="auto">
            <a:xfrm>
              <a:off x="3955" y="1186"/>
              <a:ext cx="1224" cy="72"/>
            </a:xfrm>
            <a:prstGeom prst="rect">
              <a:avLst/>
            </a:prstGeom>
            <a:solidFill>
              <a:schemeClr val="folHlink"/>
            </a:solidFill>
            <a:ln w="9525">
              <a:solidFill>
                <a:schemeClr val="folHlink"/>
              </a:solidFill>
              <a:miter lim="800000"/>
              <a:headEnd/>
              <a:tailEnd/>
            </a:ln>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58387" name="Rectangle 20">
              <a:extLst>
                <a:ext uri="{FF2B5EF4-FFF2-40B4-BE49-F238E27FC236}">
                  <a16:creationId xmlns:a16="http://schemas.microsoft.com/office/drawing/2014/main" id="{35A6FC23-A7D1-42FD-A9C7-172D96A7B931}"/>
                </a:ext>
              </a:extLst>
            </p:cNvPr>
            <p:cNvSpPr>
              <a:spLocks noChangeArrowheads="1"/>
            </p:cNvSpPr>
            <p:nvPr/>
          </p:nvSpPr>
          <p:spPr bwMode="auto">
            <a:xfrm>
              <a:off x="5006" y="1158"/>
              <a:ext cx="232" cy="128"/>
            </a:xfrm>
            <a:prstGeom prst="rect">
              <a:avLst/>
            </a:prstGeom>
            <a:solidFill>
              <a:schemeClr val="bg2"/>
            </a:solidFill>
            <a:ln w="9525">
              <a:solidFill>
                <a:schemeClr val="bg2"/>
              </a:solidFill>
              <a:miter lim="800000"/>
              <a:headEnd/>
              <a:tailEnd/>
            </a:ln>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58388" name="Line 21">
              <a:extLst>
                <a:ext uri="{FF2B5EF4-FFF2-40B4-BE49-F238E27FC236}">
                  <a16:creationId xmlns:a16="http://schemas.microsoft.com/office/drawing/2014/main" id="{3A735897-09E8-442B-A2AA-FB4842194629}"/>
                </a:ext>
              </a:extLst>
            </p:cNvPr>
            <p:cNvSpPr>
              <a:spLocks noChangeShapeType="1"/>
            </p:cNvSpPr>
            <p:nvPr/>
          </p:nvSpPr>
          <p:spPr bwMode="auto">
            <a:xfrm rot="18064792" flipH="1">
              <a:off x="5308" y="1131"/>
              <a:ext cx="2" cy="42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8389" name="Oval 22">
              <a:extLst>
                <a:ext uri="{FF2B5EF4-FFF2-40B4-BE49-F238E27FC236}">
                  <a16:creationId xmlns:a16="http://schemas.microsoft.com/office/drawing/2014/main" id="{63B207CA-9190-4889-9EFE-E2FE5DE63C90}"/>
                </a:ext>
              </a:extLst>
            </p:cNvPr>
            <p:cNvSpPr>
              <a:spLocks noChangeArrowheads="1"/>
            </p:cNvSpPr>
            <p:nvPr/>
          </p:nvSpPr>
          <p:spPr bwMode="auto">
            <a:xfrm>
              <a:off x="5094" y="1186"/>
              <a:ext cx="72" cy="72"/>
            </a:xfrm>
            <a:prstGeom prst="ellipse">
              <a:avLst/>
            </a:prstGeom>
            <a:solidFill>
              <a:srgbClr val="FFFFFF"/>
            </a:solidFill>
            <a:ln w="9525">
              <a:solidFill>
                <a:srgbClr val="000000"/>
              </a:solidFill>
              <a:round/>
              <a:headEnd/>
              <a:tailEnd/>
            </a:ln>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58390" name="Oval 23">
              <a:extLst>
                <a:ext uri="{FF2B5EF4-FFF2-40B4-BE49-F238E27FC236}">
                  <a16:creationId xmlns:a16="http://schemas.microsoft.com/office/drawing/2014/main" id="{A72D6F7F-DA40-4845-AD31-2FBE084DE34F}"/>
                </a:ext>
              </a:extLst>
            </p:cNvPr>
            <p:cNvSpPr>
              <a:spLocks noChangeArrowheads="1"/>
            </p:cNvSpPr>
            <p:nvPr/>
          </p:nvSpPr>
          <p:spPr bwMode="auto">
            <a:xfrm>
              <a:off x="3962" y="1186"/>
              <a:ext cx="72" cy="72"/>
            </a:xfrm>
            <a:prstGeom prst="ellipse">
              <a:avLst/>
            </a:prstGeom>
            <a:solidFill>
              <a:srgbClr val="FFFFFF"/>
            </a:solidFill>
            <a:ln w="9525">
              <a:solidFill>
                <a:srgbClr val="000000"/>
              </a:solidFill>
              <a:round/>
              <a:headEnd/>
              <a:tailEnd/>
            </a:ln>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grpSp>
      <p:grpSp>
        <p:nvGrpSpPr>
          <p:cNvPr id="96280" name="Group 24">
            <a:extLst>
              <a:ext uri="{FF2B5EF4-FFF2-40B4-BE49-F238E27FC236}">
                <a16:creationId xmlns:a16="http://schemas.microsoft.com/office/drawing/2014/main" id="{2EA5C36F-19EB-4AE1-90A8-109AA3DDDD97}"/>
              </a:ext>
            </a:extLst>
          </p:cNvPr>
          <p:cNvGrpSpPr>
            <a:grpSpLocks/>
          </p:cNvGrpSpPr>
          <p:nvPr/>
        </p:nvGrpSpPr>
        <p:grpSpPr bwMode="auto">
          <a:xfrm>
            <a:off x="6459538" y="1801813"/>
            <a:ext cx="2863850" cy="957262"/>
            <a:chOff x="4069" y="1135"/>
            <a:chExt cx="1804" cy="603"/>
          </a:xfrm>
        </p:grpSpPr>
        <p:sp>
          <p:nvSpPr>
            <p:cNvPr id="58382" name="Text Box 25">
              <a:extLst>
                <a:ext uri="{FF2B5EF4-FFF2-40B4-BE49-F238E27FC236}">
                  <a16:creationId xmlns:a16="http://schemas.microsoft.com/office/drawing/2014/main" id="{BF61A7F1-2C0F-4003-8AE9-CA79B2DD3066}"/>
                </a:ext>
              </a:extLst>
            </p:cNvPr>
            <p:cNvSpPr txBox="1">
              <a:spLocks noChangeArrowheads="1"/>
            </p:cNvSpPr>
            <p:nvPr/>
          </p:nvSpPr>
          <p:spPr bwMode="auto">
            <a:xfrm>
              <a:off x="4610" y="1181"/>
              <a:ext cx="1151" cy="171"/>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r>
                <a:rPr lang="de-DE" altLang="de-DE">
                  <a:latin typeface="Times New Roman" panose="02020603050405020304" pitchFamily="18" charset="0"/>
                </a:rPr>
                <a:t>Wirkungslinie</a:t>
              </a:r>
            </a:p>
          </p:txBody>
        </p:sp>
        <p:sp>
          <p:nvSpPr>
            <p:cNvPr id="58383" name="Line 26">
              <a:extLst>
                <a:ext uri="{FF2B5EF4-FFF2-40B4-BE49-F238E27FC236}">
                  <a16:creationId xmlns:a16="http://schemas.microsoft.com/office/drawing/2014/main" id="{99CC2E45-26A5-4229-B02D-D8ACBAB6AB7A}"/>
                </a:ext>
              </a:extLst>
            </p:cNvPr>
            <p:cNvSpPr>
              <a:spLocks noChangeShapeType="1"/>
            </p:cNvSpPr>
            <p:nvPr/>
          </p:nvSpPr>
          <p:spPr bwMode="auto">
            <a:xfrm rot="-3411210">
              <a:off x="4967" y="672"/>
              <a:ext cx="8" cy="180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8384" name="Line 27">
              <a:extLst>
                <a:ext uri="{FF2B5EF4-FFF2-40B4-BE49-F238E27FC236}">
                  <a16:creationId xmlns:a16="http://schemas.microsoft.com/office/drawing/2014/main" id="{82CA7CDF-E93E-4D3B-BDCB-669CF76E1637}"/>
                </a:ext>
              </a:extLst>
            </p:cNvPr>
            <p:cNvSpPr>
              <a:spLocks noChangeShapeType="1"/>
            </p:cNvSpPr>
            <p:nvPr/>
          </p:nvSpPr>
          <p:spPr bwMode="auto">
            <a:xfrm rot="-3114009">
              <a:off x="3897" y="1435"/>
              <a:ext cx="603" cy="4"/>
            </a:xfrm>
            <a:prstGeom prst="line">
              <a:avLst/>
            </a:prstGeom>
            <a:noFill/>
            <a:ln w="38100">
              <a:solidFill>
                <a:srgbClr val="FFFF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96284" name="Text Box 28">
            <a:extLst>
              <a:ext uri="{FF2B5EF4-FFF2-40B4-BE49-F238E27FC236}">
                <a16:creationId xmlns:a16="http://schemas.microsoft.com/office/drawing/2014/main" id="{7646AA6D-DC11-4977-9B29-A0BD2FA1D10A}"/>
              </a:ext>
            </a:extLst>
          </p:cNvPr>
          <p:cNvSpPr txBox="1">
            <a:spLocks noChangeArrowheads="1"/>
          </p:cNvSpPr>
          <p:nvPr/>
        </p:nvSpPr>
        <p:spPr bwMode="auto">
          <a:xfrm>
            <a:off x="539750" y="1916113"/>
            <a:ext cx="158432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Wie hängen Kraft, Kraftarm und Drehwirkung zusammen?</a:t>
            </a:r>
          </a:p>
        </p:txBody>
      </p:sp>
      <p:sp>
        <p:nvSpPr>
          <p:cNvPr id="96288" name="AutoShape 32">
            <a:hlinkClick r:id="" action="ppaction://noaction" highlightClick="1"/>
            <a:hlinkHover r:id="rId2" action="ppaction://hlinksldjump"/>
            <a:extLst>
              <a:ext uri="{FF2B5EF4-FFF2-40B4-BE49-F238E27FC236}">
                <a16:creationId xmlns:a16="http://schemas.microsoft.com/office/drawing/2014/main" id="{56770515-62B6-4A57-B5D0-F8375AD42569}"/>
              </a:ext>
            </a:extLst>
          </p:cNvPr>
          <p:cNvSpPr>
            <a:spLocks noChangeArrowheads="1"/>
          </p:cNvSpPr>
          <p:nvPr/>
        </p:nvSpPr>
        <p:spPr bwMode="auto">
          <a:xfrm>
            <a:off x="8604250" y="5949950"/>
            <a:ext cx="395288" cy="360363"/>
          </a:xfrm>
          <a:prstGeom prst="actionButtonReturn">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58378" name="Text Box 2">
            <a:extLst>
              <a:ext uri="{FF2B5EF4-FFF2-40B4-BE49-F238E27FC236}">
                <a16:creationId xmlns:a16="http://schemas.microsoft.com/office/drawing/2014/main" id="{DBA6D205-A28D-4A22-91B2-613EB04E9092}"/>
              </a:ext>
            </a:extLst>
          </p:cNvPr>
          <p:cNvSpPr txBox="1">
            <a:spLocks noChangeArrowheads="1"/>
          </p:cNvSpPr>
          <p:nvPr/>
        </p:nvSpPr>
        <p:spPr bwMode="auto">
          <a:xfrm>
            <a:off x="539750" y="12684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u="sng"/>
              <a:t>Drehmoment</a:t>
            </a:r>
          </a:p>
        </p:txBody>
      </p:sp>
      <p:sp>
        <p:nvSpPr>
          <p:cNvPr id="58379" name="Text Box 2">
            <a:extLst>
              <a:ext uri="{FF2B5EF4-FFF2-40B4-BE49-F238E27FC236}">
                <a16:creationId xmlns:a16="http://schemas.microsoft.com/office/drawing/2014/main" id="{5AB747E6-BAF5-4FE3-AEA5-1362F8E642DE}"/>
              </a:ext>
            </a:extLst>
          </p:cNvPr>
          <p:cNvSpPr txBox="1">
            <a:spLocks noChangeArrowheads="1"/>
          </p:cNvSpPr>
          <p:nvPr/>
        </p:nvSpPr>
        <p:spPr bwMode="auto">
          <a:xfrm>
            <a:off x="468313" y="620713"/>
            <a:ext cx="7704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Teil 4: Biomechanische Größen  (</a:t>
            </a:r>
            <a:r>
              <a:rPr lang="de-DE" altLang="de-DE" i="1"/>
              <a:t>3.3 Gleichgewicht und Drehmoment</a:t>
            </a:r>
            <a:r>
              <a:rPr lang="de-DE" altLang="de-DE"/>
              <a:t>)</a:t>
            </a:r>
          </a:p>
        </p:txBody>
      </p:sp>
      <p:sp>
        <p:nvSpPr>
          <p:cNvPr id="33" name="Text Box 23">
            <a:extLst>
              <a:ext uri="{FF2B5EF4-FFF2-40B4-BE49-F238E27FC236}">
                <a16:creationId xmlns:a16="http://schemas.microsoft.com/office/drawing/2014/main" id="{1EED896D-A2EB-414C-B616-A0CBE567BE68}"/>
              </a:ext>
            </a:extLst>
          </p:cNvPr>
          <p:cNvSpPr txBox="1">
            <a:spLocks noChangeArrowheads="1"/>
          </p:cNvSpPr>
          <p:nvPr/>
        </p:nvSpPr>
        <p:spPr bwMode="auto">
          <a:xfrm>
            <a:off x="2252663" y="5880100"/>
            <a:ext cx="5272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i="1"/>
              <a:t>Formel: Drehmoment = Kraft ∙ Kraftarm</a:t>
            </a:r>
          </a:p>
        </p:txBody>
      </p:sp>
      <p:sp>
        <p:nvSpPr>
          <p:cNvPr id="3" name="Interaktive Schaltfläche: Video 2">
            <a:hlinkClick r:id="rId3" highlightClick="1"/>
            <a:extLst>
              <a:ext uri="{FF2B5EF4-FFF2-40B4-BE49-F238E27FC236}">
                <a16:creationId xmlns:a16="http://schemas.microsoft.com/office/drawing/2014/main" id="{6D20E860-FAD4-4798-AFBC-93FC420CEB48}"/>
              </a:ext>
            </a:extLst>
          </p:cNvPr>
          <p:cNvSpPr>
            <a:spLocks noChangeArrowheads="1"/>
          </p:cNvSpPr>
          <p:nvPr/>
        </p:nvSpPr>
        <p:spPr bwMode="auto">
          <a:xfrm>
            <a:off x="1458913" y="5832475"/>
            <a:ext cx="649287" cy="444500"/>
          </a:xfrm>
          <a:prstGeom prst="actionButtonMovie">
            <a:avLst/>
          </a:prstGeom>
          <a:noFill/>
          <a:ln w="1905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2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62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62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62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62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9628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625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1000"/>
                            </p:stCondLst>
                            <p:childTnLst>
                              <p:par>
                                <p:cTn id="43" presetID="9" presetClass="entr" presetSubtype="0" fill="hold" nodeType="afterEffect">
                                  <p:stCondLst>
                                    <p:cond delay="0"/>
                                  </p:stCondLst>
                                  <p:childTnLst>
                                    <p:set>
                                      <p:cBhvr>
                                        <p:cTn id="44" dur="1" fill="hold">
                                          <p:stCondLst>
                                            <p:cond delay="0"/>
                                          </p:stCondLst>
                                        </p:cTn>
                                        <p:tgtEl>
                                          <p:spTgt spid="96288"/>
                                        </p:tgtEl>
                                        <p:attrNameLst>
                                          <p:attrName>style.visibility</p:attrName>
                                        </p:attrNameLst>
                                      </p:cBhvr>
                                      <p:to>
                                        <p:strVal val="visible"/>
                                      </p:to>
                                    </p:set>
                                    <p:animEffect transition="in" filter="dissolve">
                                      <p:cBhvr>
                                        <p:cTn id="45" dur="500"/>
                                        <p:tgtEl>
                                          <p:spTgt spid="96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utoUpdateAnimBg="0"/>
      <p:bldP spid="96259" grpId="0" autoUpdateAnimBg="0"/>
      <p:bldP spid="96284" grpId="0" autoUpdateAnimBg="0"/>
      <p:bldP spid="33"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ußzeilenplatzhalter 1">
            <a:extLst>
              <a:ext uri="{FF2B5EF4-FFF2-40B4-BE49-F238E27FC236}">
                <a16:creationId xmlns:a16="http://schemas.microsoft.com/office/drawing/2014/main" id="{1EA0EF3F-1546-46E5-9799-D75CC563EADF}"/>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59395" name="Foliennummernplatzhalter 2">
            <a:extLst>
              <a:ext uri="{FF2B5EF4-FFF2-40B4-BE49-F238E27FC236}">
                <a16:creationId xmlns:a16="http://schemas.microsoft.com/office/drawing/2014/main" id="{17A9570B-A766-4FCB-BB0D-7D165F7D65FC}"/>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9F68E3D4-7BC0-46AE-89BE-8666C836225D}" type="slidenum">
              <a:rPr lang="de-DE" altLang="de-DE" sz="1200"/>
              <a:pPr algn="r" eaLnBrk="1" hangingPunct="1"/>
              <a:t>25</a:t>
            </a:fld>
            <a:endParaRPr lang="de-DE" altLang="de-DE" sz="1200"/>
          </a:p>
        </p:txBody>
      </p:sp>
      <p:sp>
        <p:nvSpPr>
          <p:cNvPr id="59396" name="Text Box 2">
            <a:extLst>
              <a:ext uri="{FF2B5EF4-FFF2-40B4-BE49-F238E27FC236}">
                <a16:creationId xmlns:a16="http://schemas.microsoft.com/office/drawing/2014/main" id="{ADED7DFF-C02C-4E34-9931-CE978722FB22}"/>
              </a:ext>
            </a:extLst>
          </p:cNvPr>
          <p:cNvSpPr txBox="1">
            <a:spLocks noChangeArrowheads="1"/>
          </p:cNvSpPr>
          <p:nvPr/>
        </p:nvSpPr>
        <p:spPr bwMode="auto">
          <a:xfrm>
            <a:off x="468313" y="620713"/>
            <a:ext cx="7559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2000"/>
              <a:t>Prinzip  der Anfangskraft (</a:t>
            </a:r>
            <a:r>
              <a:rPr lang="de-DE" altLang="de-DE" sz="2000" i="1"/>
              <a:t>4. Biomechanische Prinzipien</a:t>
            </a:r>
            <a:r>
              <a:rPr lang="de-DE" altLang="de-DE" sz="2000"/>
              <a:t>)</a:t>
            </a:r>
          </a:p>
        </p:txBody>
      </p:sp>
      <p:sp>
        <p:nvSpPr>
          <p:cNvPr id="59397" name="Text Box 8">
            <a:extLst>
              <a:ext uri="{FF2B5EF4-FFF2-40B4-BE49-F238E27FC236}">
                <a16:creationId xmlns:a16="http://schemas.microsoft.com/office/drawing/2014/main" id="{E3ED60BD-800A-42FB-9F42-50CB03048AC8}"/>
              </a:ext>
            </a:extLst>
          </p:cNvPr>
          <p:cNvSpPr txBox="1">
            <a:spLocks noChangeArrowheads="1"/>
          </p:cNvSpPr>
          <p:nvPr/>
        </p:nvSpPr>
        <p:spPr bwMode="auto">
          <a:xfrm>
            <a:off x="539750" y="1341438"/>
            <a:ext cx="4125913"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2000"/>
              <a:t>Eine sportliche Bewegung, bei der der Sportler oder das Sportgerät eine hohe Endgeschwindigkeit erreichen soll, ist durch eine entgegengesetzt gerichtete Bewegung einzuleiten. Dabei ist die einleitende Bewegung flüssig in die (Haupt-) Bewegung überzuführen.</a:t>
            </a:r>
          </a:p>
        </p:txBody>
      </p:sp>
      <p:sp>
        <p:nvSpPr>
          <p:cNvPr id="59398" name="Text Box 10">
            <a:extLst>
              <a:ext uri="{FF2B5EF4-FFF2-40B4-BE49-F238E27FC236}">
                <a16:creationId xmlns:a16="http://schemas.microsoft.com/office/drawing/2014/main" id="{4496BC6B-A8BF-4C0F-B3EE-AB00728A367D}"/>
              </a:ext>
            </a:extLst>
          </p:cNvPr>
          <p:cNvSpPr txBox="1">
            <a:spLocks noChangeArrowheads="1"/>
          </p:cNvSpPr>
          <p:nvPr/>
        </p:nvSpPr>
        <p:spPr bwMode="auto">
          <a:xfrm>
            <a:off x="539750" y="5805488"/>
            <a:ext cx="2303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i="1"/>
              <a:t>Vgl. Seite 64</a:t>
            </a:r>
          </a:p>
        </p:txBody>
      </p:sp>
      <p:pic>
        <p:nvPicPr>
          <p:cNvPr id="59399" name="Picture 6">
            <a:extLst>
              <a:ext uri="{FF2B5EF4-FFF2-40B4-BE49-F238E27FC236}">
                <a16:creationId xmlns:a16="http://schemas.microsoft.com/office/drawing/2014/main" id="{4928DDDB-82FA-4408-B4C0-91D24598C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663" y="1484313"/>
            <a:ext cx="4125912" cy="343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81367B66-A76A-4BAA-BD15-A78BE8C5E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052513"/>
            <a:ext cx="7640637" cy="5451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type="oval" w="med" len="me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8308" name="AutoShape 4">
            <a:extLst>
              <a:ext uri="{FF2B5EF4-FFF2-40B4-BE49-F238E27FC236}">
                <a16:creationId xmlns:a16="http://schemas.microsoft.com/office/drawing/2014/main" id="{5E47A620-AE42-4F32-9CCC-9C2413AC93FC}"/>
              </a:ext>
            </a:extLst>
          </p:cNvPr>
          <p:cNvSpPr>
            <a:spLocks/>
          </p:cNvSpPr>
          <p:nvPr/>
        </p:nvSpPr>
        <p:spPr bwMode="auto">
          <a:xfrm flipH="1">
            <a:off x="327025" y="5224463"/>
            <a:ext cx="2122488" cy="490537"/>
          </a:xfrm>
          <a:prstGeom prst="borderCallout1">
            <a:avLst>
              <a:gd name="adj1" fmla="val 36907"/>
              <a:gd name="adj2" fmla="val -3829"/>
              <a:gd name="adj3" fmla="val -4856"/>
              <a:gd name="adj4" fmla="val -19074"/>
            </a:avLst>
          </a:prstGeom>
          <a:gradFill rotWithShape="0">
            <a:gsLst>
              <a:gs pos="0">
                <a:srgbClr val="FFFFFF"/>
              </a:gs>
              <a:gs pos="100000">
                <a:srgbClr val="FF0000">
                  <a:alpha val="50000"/>
                </a:srgbClr>
              </a:gs>
            </a:gsLst>
            <a:path path="shape">
              <a:fillToRect l="50000" t="50000" r="50000" b="50000"/>
            </a:path>
          </a:gradFill>
          <a:ln w="9525">
            <a:solidFill>
              <a:srgbClr val="000000"/>
            </a:solidFill>
            <a:prstDash val="sysDot"/>
            <a:round/>
            <a:headEnd type="oval"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nchor="ctr"/>
          <a:lstStyle>
            <a:lvl1pPr defTabSz="407988">
              <a:tabLst>
                <a:tab pos="369888" algn="l"/>
                <a:tab pos="657225" algn="l"/>
                <a:tab pos="1312863" algn="l"/>
                <a:tab pos="1970088" algn="l"/>
              </a:tabLst>
              <a:defRPr>
                <a:solidFill>
                  <a:schemeClr val="bg1"/>
                </a:solidFill>
                <a:latin typeface="Arial" panose="020B0604020202020204" pitchFamily="34" charset="0"/>
              </a:defRPr>
            </a:lvl1pPr>
            <a:lvl2pPr marL="674688" indent="-260350" defTabSz="407988">
              <a:tabLst>
                <a:tab pos="369888" algn="l"/>
                <a:tab pos="657225" algn="l"/>
                <a:tab pos="1312863" algn="l"/>
                <a:tab pos="1970088" algn="l"/>
              </a:tabLst>
              <a:defRPr>
                <a:solidFill>
                  <a:schemeClr val="bg1"/>
                </a:solidFill>
                <a:latin typeface="Arial" panose="020B0604020202020204" pitchFamily="34" charset="0"/>
              </a:defRPr>
            </a:lvl2pPr>
            <a:lvl3pPr marL="1036638" indent="-207963" defTabSz="407988">
              <a:tabLst>
                <a:tab pos="369888" algn="l"/>
                <a:tab pos="657225" algn="l"/>
                <a:tab pos="1312863" algn="l"/>
                <a:tab pos="1970088" algn="l"/>
              </a:tabLst>
              <a:defRPr>
                <a:solidFill>
                  <a:schemeClr val="bg1"/>
                </a:solidFill>
                <a:latin typeface="Arial" panose="020B0604020202020204" pitchFamily="34" charset="0"/>
              </a:defRPr>
            </a:lvl3pPr>
            <a:lvl4pPr marL="1450975" indent="-206375" defTabSz="407988">
              <a:tabLst>
                <a:tab pos="369888" algn="l"/>
                <a:tab pos="657225" algn="l"/>
                <a:tab pos="1312863" algn="l"/>
                <a:tab pos="1970088" algn="l"/>
              </a:tabLst>
              <a:defRPr>
                <a:solidFill>
                  <a:schemeClr val="bg1"/>
                </a:solidFill>
                <a:latin typeface="Arial" panose="020B0604020202020204" pitchFamily="34" charset="0"/>
              </a:defRPr>
            </a:lvl4pPr>
            <a:lvl5pPr marL="1866900" indent="-207963" defTabSz="407988">
              <a:tabLst>
                <a:tab pos="369888" algn="l"/>
                <a:tab pos="657225" algn="l"/>
                <a:tab pos="1312863" algn="l"/>
                <a:tab pos="1970088" algn="l"/>
              </a:tabLst>
              <a:defRPr>
                <a:solidFill>
                  <a:schemeClr val="bg1"/>
                </a:solidFill>
                <a:latin typeface="Arial" panose="020B0604020202020204" pitchFamily="34" charset="0"/>
              </a:defRPr>
            </a:lvl5pPr>
            <a:lvl6pPr marL="2324100" indent="-207963" defTabSz="407988" eaLnBrk="0" fontAlgn="base" hangingPunct="0">
              <a:spcBef>
                <a:spcPct val="0"/>
              </a:spcBef>
              <a:spcAft>
                <a:spcPct val="0"/>
              </a:spcAft>
              <a:tabLst>
                <a:tab pos="369888" algn="l"/>
                <a:tab pos="657225" algn="l"/>
                <a:tab pos="1312863" algn="l"/>
                <a:tab pos="1970088" algn="l"/>
              </a:tabLst>
              <a:defRPr>
                <a:solidFill>
                  <a:schemeClr val="bg1"/>
                </a:solidFill>
                <a:latin typeface="Arial" panose="020B0604020202020204" pitchFamily="34" charset="0"/>
              </a:defRPr>
            </a:lvl6pPr>
            <a:lvl7pPr marL="2781300" indent="-207963" defTabSz="407988" eaLnBrk="0" fontAlgn="base" hangingPunct="0">
              <a:spcBef>
                <a:spcPct val="0"/>
              </a:spcBef>
              <a:spcAft>
                <a:spcPct val="0"/>
              </a:spcAft>
              <a:tabLst>
                <a:tab pos="369888" algn="l"/>
                <a:tab pos="657225" algn="l"/>
                <a:tab pos="1312863" algn="l"/>
                <a:tab pos="1970088" algn="l"/>
              </a:tabLst>
              <a:defRPr>
                <a:solidFill>
                  <a:schemeClr val="bg1"/>
                </a:solidFill>
                <a:latin typeface="Arial" panose="020B0604020202020204" pitchFamily="34" charset="0"/>
              </a:defRPr>
            </a:lvl7pPr>
            <a:lvl8pPr marL="3238500" indent="-207963" defTabSz="407988" eaLnBrk="0" fontAlgn="base" hangingPunct="0">
              <a:spcBef>
                <a:spcPct val="0"/>
              </a:spcBef>
              <a:spcAft>
                <a:spcPct val="0"/>
              </a:spcAft>
              <a:tabLst>
                <a:tab pos="369888" algn="l"/>
                <a:tab pos="657225" algn="l"/>
                <a:tab pos="1312863" algn="l"/>
                <a:tab pos="1970088" algn="l"/>
              </a:tabLst>
              <a:defRPr>
                <a:solidFill>
                  <a:schemeClr val="bg1"/>
                </a:solidFill>
                <a:latin typeface="Arial" panose="020B0604020202020204" pitchFamily="34" charset="0"/>
              </a:defRPr>
            </a:lvl8pPr>
            <a:lvl9pPr marL="3695700" indent="-207963" defTabSz="407988" eaLnBrk="0" fontAlgn="base" hangingPunct="0">
              <a:spcBef>
                <a:spcPct val="0"/>
              </a:spcBef>
              <a:spcAft>
                <a:spcPct val="0"/>
              </a:spcAft>
              <a:tabLst>
                <a:tab pos="369888" algn="l"/>
                <a:tab pos="657225" algn="l"/>
                <a:tab pos="1312863" algn="l"/>
                <a:tab pos="1970088" algn="l"/>
              </a:tabLst>
              <a:defRPr>
                <a:solidFill>
                  <a:schemeClr val="bg1"/>
                </a:solidFill>
                <a:latin typeface="Arial" panose="020B0604020202020204" pitchFamily="34" charset="0"/>
              </a:defRPr>
            </a:lvl9pPr>
          </a:lstStyle>
          <a:p>
            <a:pPr algn="ctr" eaLnBrk="1">
              <a:lnSpc>
                <a:spcPct val="93000"/>
              </a:lnSpc>
              <a:buClr>
                <a:srgbClr val="000000"/>
              </a:buClr>
              <a:buSzPct val="100000"/>
              <a:buFont typeface="Times New Roman" panose="02020603050405020304" pitchFamily="18" charset="0"/>
              <a:buNone/>
            </a:pPr>
            <a:r>
              <a:rPr lang="de-DE" altLang="de-DE" sz="1600">
                <a:solidFill>
                  <a:srgbClr val="000000"/>
                </a:solidFill>
              </a:rPr>
              <a:t>Bodenreaktionskraft </a:t>
            </a:r>
          </a:p>
          <a:p>
            <a:pPr algn="ctr" eaLnBrk="1">
              <a:lnSpc>
                <a:spcPct val="93000"/>
              </a:lnSpc>
              <a:buClr>
                <a:srgbClr val="000000"/>
              </a:buClr>
              <a:buSzPct val="100000"/>
              <a:buFont typeface="Times New Roman" panose="02020603050405020304" pitchFamily="18" charset="0"/>
              <a:buNone/>
            </a:pPr>
            <a:r>
              <a:rPr lang="de-DE" altLang="de-DE" sz="1600">
                <a:solidFill>
                  <a:srgbClr val="000000"/>
                </a:solidFill>
              </a:rPr>
              <a:t>kleiner als G</a:t>
            </a:r>
          </a:p>
        </p:txBody>
      </p:sp>
      <p:sp>
        <p:nvSpPr>
          <p:cNvPr id="98309" name="AutoShape 5">
            <a:extLst>
              <a:ext uri="{FF2B5EF4-FFF2-40B4-BE49-F238E27FC236}">
                <a16:creationId xmlns:a16="http://schemas.microsoft.com/office/drawing/2014/main" id="{AEFF4812-6C87-419E-99DB-9AC711DB5DE1}"/>
              </a:ext>
            </a:extLst>
          </p:cNvPr>
          <p:cNvSpPr>
            <a:spLocks/>
          </p:cNvSpPr>
          <p:nvPr/>
        </p:nvSpPr>
        <p:spPr bwMode="auto">
          <a:xfrm flipH="1">
            <a:off x="327025" y="3429000"/>
            <a:ext cx="2122488" cy="427038"/>
          </a:xfrm>
          <a:prstGeom prst="borderCallout1">
            <a:avLst>
              <a:gd name="adj1" fmla="val 42366"/>
              <a:gd name="adj2" fmla="val -3829"/>
              <a:gd name="adj3" fmla="val 274347"/>
              <a:gd name="adj4" fmla="val -32912"/>
            </a:avLst>
          </a:prstGeom>
          <a:gradFill rotWithShape="0">
            <a:gsLst>
              <a:gs pos="0">
                <a:srgbClr val="FFFFFF"/>
              </a:gs>
              <a:gs pos="100000">
                <a:srgbClr val="FF0000">
                  <a:alpha val="50000"/>
                </a:srgbClr>
              </a:gs>
            </a:gsLst>
            <a:path path="shape">
              <a:fillToRect l="50000" t="50000" r="50000" b="50000"/>
            </a:path>
          </a:gradFill>
          <a:ln w="9525">
            <a:solidFill>
              <a:srgbClr val="000000"/>
            </a:solidFill>
            <a:prstDash val="sysDot"/>
            <a:round/>
            <a:headEnd type="oval"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nchor="ctr"/>
          <a:lstStyle>
            <a:lvl1pPr defTabSz="407988">
              <a:tabLst>
                <a:tab pos="369888" algn="l"/>
                <a:tab pos="657225" algn="l"/>
                <a:tab pos="1312863" algn="l"/>
                <a:tab pos="1970088" algn="l"/>
              </a:tabLst>
              <a:defRPr>
                <a:solidFill>
                  <a:schemeClr val="bg1"/>
                </a:solidFill>
                <a:latin typeface="Arial" panose="020B0604020202020204" pitchFamily="34" charset="0"/>
              </a:defRPr>
            </a:lvl1pPr>
            <a:lvl2pPr marL="674688" indent="-260350" defTabSz="407988">
              <a:tabLst>
                <a:tab pos="369888" algn="l"/>
                <a:tab pos="657225" algn="l"/>
                <a:tab pos="1312863" algn="l"/>
                <a:tab pos="1970088" algn="l"/>
              </a:tabLst>
              <a:defRPr>
                <a:solidFill>
                  <a:schemeClr val="bg1"/>
                </a:solidFill>
                <a:latin typeface="Arial" panose="020B0604020202020204" pitchFamily="34" charset="0"/>
              </a:defRPr>
            </a:lvl2pPr>
            <a:lvl3pPr marL="1036638" indent="-207963" defTabSz="407988">
              <a:tabLst>
                <a:tab pos="369888" algn="l"/>
                <a:tab pos="657225" algn="l"/>
                <a:tab pos="1312863" algn="l"/>
                <a:tab pos="1970088" algn="l"/>
              </a:tabLst>
              <a:defRPr>
                <a:solidFill>
                  <a:schemeClr val="bg1"/>
                </a:solidFill>
                <a:latin typeface="Arial" panose="020B0604020202020204" pitchFamily="34" charset="0"/>
              </a:defRPr>
            </a:lvl3pPr>
            <a:lvl4pPr marL="1450975" indent="-206375" defTabSz="407988">
              <a:tabLst>
                <a:tab pos="369888" algn="l"/>
                <a:tab pos="657225" algn="l"/>
                <a:tab pos="1312863" algn="l"/>
                <a:tab pos="1970088" algn="l"/>
              </a:tabLst>
              <a:defRPr>
                <a:solidFill>
                  <a:schemeClr val="bg1"/>
                </a:solidFill>
                <a:latin typeface="Arial" panose="020B0604020202020204" pitchFamily="34" charset="0"/>
              </a:defRPr>
            </a:lvl4pPr>
            <a:lvl5pPr marL="1866900" indent="-207963" defTabSz="407988">
              <a:tabLst>
                <a:tab pos="369888" algn="l"/>
                <a:tab pos="657225" algn="l"/>
                <a:tab pos="1312863" algn="l"/>
                <a:tab pos="1970088" algn="l"/>
              </a:tabLst>
              <a:defRPr>
                <a:solidFill>
                  <a:schemeClr val="bg1"/>
                </a:solidFill>
                <a:latin typeface="Arial" panose="020B0604020202020204" pitchFamily="34" charset="0"/>
              </a:defRPr>
            </a:lvl5pPr>
            <a:lvl6pPr marL="2324100" indent="-207963" defTabSz="407988" eaLnBrk="0" fontAlgn="base" hangingPunct="0">
              <a:spcBef>
                <a:spcPct val="0"/>
              </a:spcBef>
              <a:spcAft>
                <a:spcPct val="0"/>
              </a:spcAft>
              <a:tabLst>
                <a:tab pos="369888" algn="l"/>
                <a:tab pos="657225" algn="l"/>
                <a:tab pos="1312863" algn="l"/>
                <a:tab pos="1970088" algn="l"/>
              </a:tabLst>
              <a:defRPr>
                <a:solidFill>
                  <a:schemeClr val="bg1"/>
                </a:solidFill>
                <a:latin typeface="Arial" panose="020B0604020202020204" pitchFamily="34" charset="0"/>
              </a:defRPr>
            </a:lvl6pPr>
            <a:lvl7pPr marL="2781300" indent="-207963" defTabSz="407988" eaLnBrk="0" fontAlgn="base" hangingPunct="0">
              <a:spcBef>
                <a:spcPct val="0"/>
              </a:spcBef>
              <a:spcAft>
                <a:spcPct val="0"/>
              </a:spcAft>
              <a:tabLst>
                <a:tab pos="369888" algn="l"/>
                <a:tab pos="657225" algn="l"/>
                <a:tab pos="1312863" algn="l"/>
                <a:tab pos="1970088" algn="l"/>
              </a:tabLst>
              <a:defRPr>
                <a:solidFill>
                  <a:schemeClr val="bg1"/>
                </a:solidFill>
                <a:latin typeface="Arial" panose="020B0604020202020204" pitchFamily="34" charset="0"/>
              </a:defRPr>
            </a:lvl7pPr>
            <a:lvl8pPr marL="3238500" indent="-207963" defTabSz="407988" eaLnBrk="0" fontAlgn="base" hangingPunct="0">
              <a:spcBef>
                <a:spcPct val="0"/>
              </a:spcBef>
              <a:spcAft>
                <a:spcPct val="0"/>
              </a:spcAft>
              <a:tabLst>
                <a:tab pos="369888" algn="l"/>
                <a:tab pos="657225" algn="l"/>
                <a:tab pos="1312863" algn="l"/>
                <a:tab pos="1970088" algn="l"/>
              </a:tabLst>
              <a:defRPr>
                <a:solidFill>
                  <a:schemeClr val="bg1"/>
                </a:solidFill>
                <a:latin typeface="Arial" panose="020B0604020202020204" pitchFamily="34" charset="0"/>
              </a:defRPr>
            </a:lvl8pPr>
            <a:lvl9pPr marL="3695700" indent="-207963" defTabSz="407988" eaLnBrk="0" fontAlgn="base" hangingPunct="0">
              <a:spcBef>
                <a:spcPct val="0"/>
              </a:spcBef>
              <a:spcAft>
                <a:spcPct val="0"/>
              </a:spcAft>
              <a:tabLst>
                <a:tab pos="369888" algn="l"/>
                <a:tab pos="657225" algn="l"/>
                <a:tab pos="1312863" algn="l"/>
                <a:tab pos="1970088" algn="l"/>
              </a:tabLst>
              <a:defRPr>
                <a:solidFill>
                  <a:schemeClr val="bg1"/>
                </a:solidFill>
                <a:latin typeface="Arial" panose="020B0604020202020204" pitchFamily="34" charset="0"/>
              </a:defRPr>
            </a:lvl9pPr>
          </a:lstStyle>
          <a:p>
            <a:pPr algn="ctr" eaLnBrk="1">
              <a:lnSpc>
                <a:spcPct val="93000"/>
              </a:lnSpc>
              <a:buClr>
                <a:srgbClr val="000000"/>
              </a:buClr>
              <a:buSzPct val="100000"/>
              <a:buFont typeface="Times New Roman" panose="02020603050405020304" pitchFamily="18" charset="0"/>
              <a:buNone/>
            </a:pPr>
            <a:r>
              <a:rPr lang="de-DE" altLang="de-DE" sz="1600">
                <a:solidFill>
                  <a:srgbClr val="000000"/>
                </a:solidFill>
              </a:rPr>
              <a:t>Gewichtslinie</a:t>
            </a:r>
          </a:p>
        </p:txBody>
      </p:sp>
      <p:sp>
        <p:nvSpPr>
          <p:cNvPr id="98310" name="AutoShape 6">
            <a:extLst>
              <a:ext uri="{FF2B5EF4-FFF2-40B4-BE49-F238E27FC236}">
                <a16:creationId xmlns:a16="http://schemas.microsoft.com/office/drawing/2014/main" id="{ED3902AE-FBB8-42A8-A784-8478CA760BA1}"/>
              </a:ext>
            </a:extLst>
          </p:cNvPr>
          <p:cNvSpPr>
            <a:spLocks/>
          </p:cNvSpPr>
          <p:nvPr/>
        </p:nvSpPr>
        <p:spPr bwMode="auto">
          <a:xfrm>
            <a:off x="3756025" y="5224463"/>
            <a:ext cx="2873375" cy="490537"/>
          </a:xfrm>
          <a:prstGeom prst="borderCallout1">
            <a:avLst>
              <a:gd name="adj1" fmla="val 36907"/>
              <a:gd name="adj2" fmla="val -2838"/>
              <a:gd name="adj3" fmla="val -120389"/>
              <a:gd name="adj4" fmla="val -2542"/>
            </a:avLst>
          </a:prstGeom>
          <a:gradFill rotWithShape="0">
            <a:gsLst>
              <a:gs pos="0">
                <a:srgbClr val="FFFFFF"/>
              </a:gs>
              <a:gs pos="100000">
                <a:srgbClr val="FF0000">
                  <a:alpha val="50000"/>
                </a:srgbClr>
              </a:gs>
            </a:gsLst>
            <a:path path="shape">
              <a:fillToRect l="50000" t="50000" r="50000" b="50000"/>
            </a:path>
          </a:gradFill>
          <a:ln w="9525">
            <a:solidFill>
              <a:srgbClr val="000000"/>
            </a:solidFill>
            <a:prstDash val="sysDot"/>
            <a:round/>
            <a:headEnd type="oval"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nchor="ctr"/>
          <a:lstStyle>
            <a:lvl1pPr defTabSz="407988">
              <a:tabLst>
                <a:tab pos="369888" algn="l"/>
                <a:tab pos="657225" algn="l"/>
                <a:tab pos="1312863" algn="l"/>
                <a:tab pos="1970088" algn="l"/>
                <a:tab pos="2627313" algn="l"/>
              </a:tabLst>
              <a:defRPr>
                <a:solidFill>
                  <a:schemeClr val="bg1"/>
                </a:solidFill>
                <a:latin typeface="Arial" panose="020B0604020202020204" pitchFamily="34" charset="0"/>
              </a:defRPr>
            </a:lvl1pPr>
            <a:lvl2pPr marL="674688" indent="-260350" defTabSz="407988">
              <a:tabLst>
                <a:tab pos="369888" algn="l"/>
                <a:tab pos="657225" algn="l"/>
                <a:tab pos="1312863" algn="l"/>
                <a:tab pos="1970088" algn="l"/>
                <a:tab pos="2627313" algn="l"/>
              </a:tabLst>
              <a:defRPr>
                <a:solidFill>
                  <a:schemeClr val="bg1"/>
                </a:solidFill>
                <a:latin typeface="Arial" panose="020B0604020202020204" pitchFamily="34" charset="0"/>
              </a:defRPr>
            </a:lvl2pPr>
            <a:lvl3pPr marL="1036638" indent="-207963" defTabSz="407988">
              <a:tabLst>
                <a:tab pos="369888" algn="l"/>
                <a:tab pos="657225" algn="l"/>
                <a:tab pos="1312863" algn="l"/>
                <a:tab pos="1970088" algn="l"/>
                <a:tab pos="2627313" algn="l"/>
              </a:tabLst>
              <a:defRPr>
                <a:solidFill>
                  <a:schemeClr val="bg1"/>
                </a:solidFill>
                <a:latin typeface="Arial" panose="020B0604020202020204" pitchFamily="34" charset="0"/>
              </a:defRPr>
            </a:lvl3pPr>
            <a:lvl4pPr marL="1450975" indent="-206375" defTabSz="407988">
              <a:tabLst>
                <a:tab pos="369888" algn="l"/>
                <a:tab pos="657225" algn="l"/>
                <a:tab pos="1312863" algn="l"/>
                <a:tab pos="1970088" algn="l"/>
                <a:tab pos="2627313" algn="l"/>
              </a:tabLst>
              <a:defRPr>
                <a:solidFill>
                  <a:schemeClr val="bg1"/>
                </a:solidFill>
                <a:latin typeface="Arial" panose="020B0604020202020204" pitchFamily="34" charset="0"/>
              </a:defRPr>
            </a:lvl4pPr>
            <a:lvl5pPr marL="1866900" indent="-207963" defTabSz="407988">
              <a:tabLst>
                <a:tab pos="369888" algn="l"/>
                <a:tab pos="657225" algn="l"/>
                <a:tab pos="1312863" algn="l"/>
                <a:tab pos="1970088" algn="l"/>
                <a:tab pos="2627313" algn="l"/>
              </a:tabLst>
              <a:defRPr>
                <a:solidFill>
                  <a:schemeClr val="bg1"/>
                </a:solidFill>
                <a:latin typeface="Arial" panose="020B0604020202020204" pitchFamily="34" charset="0"/>
              </a:defRPr>
            </a:lvl5pPr>
            <a:lvl6pPr marL="2324100" indent="-207963" defTabSz="407988" eaLnBrk="0" fontAlgn="base" hangingPunct="0">
              <a:spcBef>
                <a:spcPct val="0"/>
              </a:spcBef>
              <a:spcAft>
                <a:spcPct val="0"/>
              </a:spcAft>
              <a:tabLst>
                <a:tab pos="369888" algn="l"/>
                <a:tab pos="657225" algn="l"/>
                <a:tab pos="1312863" algn="l"/>
                <a:tab pos="1970088" algn="l"/>
                <a:tab pos="2627313" algn="l"/>
              </a:tabLst>
              <a:defRPr>
                <a:solidFill>
                  <a:schemeClr val="bg1"/>
                </a:solidFill>
                <a:latin typeface="Arial" panose="020B0604020202020204" pitchFamily="34" charset="0"/>
              </a:defRPr>
            </a:lvl6pPr>
            <a:lvl7pPr marL="2781300" indent="-207963" defTabSz="407988" eaLnBrk="0" fontAlgn="base" hangingPunct="0">
              <a:spcBef>
                <a:spcPct val="0"/>
              </a:spcBef>
              <a:spcAft>
                <a:spcPct val="0"/>
              </a:spcAft>
              <a:tabLst>
                <a:tab pos="369888" algn="l"/>
                <a:tab pos="657225" algn="l"/>
                <a:tab pos="1312863" algn="l"/>
                <a:tab pos="1970088" algn="l"/>
                <a:tab pos="2627313" algn="l"/>
              </a:tabLst>
              <a:defRPr>
                <a:solidFill>
                  <a:schemeClr val="bg1"/>
                </a:solidFill>
                <a:latin typeface="Arial" panose="020B0604020202020204" pitchFamily="34" charset="0"/>
              </a:defRPr>
            </a:lvl7pPr>
            <a:lvl8pPr marL="3238500" indent="-207963" defTabSz="407988" eaLnBrk="0" fontAlgn="base" hangingPunct="0">
              <a:spcBef>
                <a:spcPct val="0"/>
              </a:spcBef>
              <a:spcAft>
                <a:spcPct val="0"/>
              </a:spcAft>
              <a:tabLst>
                <a:tab pos="369888" algn="l"/>
                <a:tab pos="657225" algn="l"/>
                <a:tab pos="1312863" algn="l"/>
                <a:tab pos="1970088" algn="l"/>
                <a:tab pos="2627313" algn="l"/>
              </a:tabLst>
              <a:defRPr>
                <a:solidFill>
                  <a:schemeClr val="bg1"/>
                </a:solidFill>
                <a:latin typeface="Arial" panose="020B0604020202020204" pitchFamily="34" charset="0"/>
              </a:defRPr>
            </a:lvl8pPr>
            <a:lvl9pPr marL="3695700" indent="-207963" defTabSz="407988" eaLnBrk="0" fontAlgn="base" hangingPunct="0">
              <a:spcBef>
                <a:spcPct val="0"/>
              </a:spcBef>
              <a:spcAft>
                <a:spcPct val="0"/>
              </a:spcAft>
              <a:tabLst>
                <a:tab pos="369888" algn="l"/>
                <a:tab pos="657225" algn="l"/>
                <a:tab pos="1312863" algn="l"/>
                <a:tab pos="1970088" algn="l"/>
                <a:tab pos="2627313" algn="l"/>
              </a:tabLst>
              <a:defRPr>
                <a:solidFill>
                  <a:schemeClr val="bg1"/>
                </a:solidFill>
                <a:latin typeface="Arial" panose="020B0604020202020204" pitchFamily="34" charset="0"/>
              </a:defRPr>
            </a:lvl9pPr>
          </a:lstStyle>
          <a:p>
            <a:pPr algn="ctr" eaLnBrk="1">
              <a:lnSpc>
                <a:spcPct val="93000"/>
              </a:lnSpc>
              <a:buClr>
                <a:srgbClr val="000000"/>
              </a:buClr>
              <a:buSzPct val="100000"/>
              <a:buFont typeface="Times New Roman" panose="02020603050405020304" pitchFamily="18" charset="0"/>
              <a:buNone/>
            </a:pPr>
            <a:r>
              <a:rPr lang="de-DE" altLang="de-DE" sz="1600">
                <a:solidFill>
                  <a:srgbClr val="000000"/>
                </a:solidFill>
              </a:rPr>
              <a:t>Max. Abwärtsgeschwindigkeit</a:t>
            </a:r>
          </a:p>
        </p:txBody>
      </p:sp>
      <p:sp>
        <p:nvSpPr>
          <p:cNvPr id="98311" name="AutoShape 7">
            <a:extLst>
              <a:ext uri="{FF2B5EF4-FFF2-40B4-BE49-F238E27FC236}">
                <a16:creationId xmlns:a16="http://schemas.microsoft.com/office/drawing/2014/main" id="{182284F0-A065-4C1E-8740-9DC5148A7310}"/>
              </a:ext>
            </a:extLst>
          </p:cNvPr>
          <p:cNvSpPr>
            <a:spLocks/>
          </p:cNvSpPr>
          <p:nvPr/>
        </p:nvSpPr>
        <p:spPr bwMode="auto">
          <a:xfrm flipH="1">
            <a:off x="1960563" y="2776538"/>
            <a:ext cx="2447925" cy="488950"/>
          </a:xfrm>
          <a:prstGeom prst="borderCallout1">
            <a:avLst>
              <a:gd name="adj1" fmla="val 60065"/>
              <a:gd name="adj2" fmla="val 1361"/>
              <a:gd name="adj3" fmla="val 98375"/>
              <a:gd name="adj4" fmla="val -10250"/>
            </a:avLst>
          </a:prstGeom>
          <a:gradFill rotWithShape="0">
            <a:gsLst>
              <a:gs pos="0">
                <a:srgbClr val="FFFFFF"/>
              </a:gs>
              <a:gs pos="100000">
                <a:srgbClr val="FF0000">
                  <a:alpha val="50000"/>
                </a:srgbClr>
              </a:gs>
            </a:gsLst>
            <a:path path="shape">
              <a:fillToRect l="50000" t="50000" r="50000" b="50000"/>
            </a:path>
          </a:gradFill>
          <a:ln w="9525">
            <a:solidFill>
              <a:srgbClr val="000000"/>
            </a:solidFill>
            <a:prstDash val="sysDot"/>
            <a:round/>
            <a:headEnd type="oval"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nchor="ctr"/>
          <a:lstStyle>
            <a:lvl1pPr defTabSz="407988">
              <a:tabLst>
                <a:tab pos="369888" algn="l"/>
                <a:tab pos="657225" algn="l"/>
                <a:tab pos="1312863" algn="l"/>
                <a:tab pos="1970088" algn="l"/>
              </a:tabLst>
              <a:defRPr>
                <a:solidFill>
                  <a:schemeClr val="bg1"/>
                </a:solidFill>
                <a:latin typeface="Arial" panose="020B0604020202020204" pitchFamily="34" charset="0"/>
              </a:defRPr>
            </a:lvl1pPr>
            <a:lvl2pPr marL="674688" indent="-260350" defTabSz="407988">
              <a:tabLst>
                <a:tab pos="369888" algn="l"/>
                <a:tab pos="657225" algn="l"/>
                <a:tab pos="1312863" algn="l"/>
                <a:tab pos="1970088" algn="l"/>
              </a:tabLst>
              <a:defRPr>
                <a:solidFill>
                  <a:schemeClr val="bg1"/>
                </a:solidFill>
                <a:latin typeface="Arial" panose="020B0604020202020204" pitchFamily="34" charset="0"/>
              </a:defRPr>
            </a:lvl2pPr>
            <a:lvl3pPr marL="1036638" indent="-207963" defTabSz="407988">
              <a:tabLst>
                <a:tab pos="369888" algn="l"/>
                <a:tab pos="657225" algn="l"/>
                <a:tab pos="1312863" algn="l"/>
                <a:tab pos="1970088" algn="l"/>
              </a:tabLst>
              <a:defRPr>
                <a:solidFill>
                  <a:schemeClr val="bg1"/>
                </a:solidFill>
                <a:latin typeface="Arial" panose="020B0604020202020204" pitchFamily="34" charset="0"/>
              </a:defRPr>
            </a:lvl3pPr>
            <a:lvl4pPr marL="1450975" indent="-206375" defTabSz="407988">
              <a:tabLst>
                <a:tab pos="369888" algn="l"/>
                <a:tab pos="657225" algn="l"/>
                <a:tab pos="1312863" algn="l"/>
                <a:tab pos="1970088" algn="l"/>
              </a:tabLst>
              <a:defRPr>
                <a:solidFill>
                  <a:schemeClr val="bg1"/>
                </a:solidFill>
                <a:latin typeface="Arial" panose="020B0604020202020204" pitchFamily="34" charset="0"/>
              </a:defRPr>
            </a:lvl4pPr>
            <a:lvl5pPr marL="1866900" indent="-207963" defTabSz="407988">
              <a:tabLst>
                <a:tab pos="369888" algn="l"/>
                <a:tab pos="657225" algn="l"/>
                <a:tab pos="1312863" algn="l"/>
                <a:tab pos="1970088" algn="l"/>
              </a:tabLst>
              <a:defRPr>
                <a:solidFill>
                  <a:schemeClr val="bg1"/>
                </a:solidFill>
                <a:latin typeface="Arial" panose="020B0604020202020204" pitchFamily="34" charset="0"/>
              </a:defRPr>
            </a:lvl5pPr>
            <a:lvl6pPr marL="2324100" indent="-207963" defTabSz="407988" eaLnBrk="0" fontAlgn="base" hangingPunct="0">
              <a:spcBef>
                <a:spcPct val="0"/>
              </a:spcBef>
              <a:spcAft>
                <a:spcPct val="0"/>
              </a:spcAft>
              <a:tabLst>
                <a:tab pos="369888" algn="l"/>
                <a:tab pos="657225" algn="l"/>
                <a:tab pos="1312863" algn="l"/>
                <a:tab pos="1970088" algn="l"/>
              </a:tabLst>
              <a:defRPr>
                <a:solidFill>
                  <a:schemeClr val="bg1"/>
                </a:solidFill>
                <a:latin typeface="Arial" panose="020B0604020202020204" pitchFamily="34" charset="0"/>
              </a:defRPr>
            </a:lvl6pPr>
            <a:lvl7pPr marL="2781300" indent="-207963" defTabSz="407988" eaLnBrk="0" fontAlgn="base" hangingPunct="0">
              <a:spcBef>
                <a:spcPct val="0"/>
              </a:spcBef>
              <a:spcAft>
                <a:spcPct val="0"/>
              </a:spcAft>
              <a:tabLst>
                <a:tab pos="369888" algn="l"/>
                <a:tab pos="657225" algn="l"/>
                <a:tab pos="1312863" algn="l"/>
                <a:tab pos="1970088" algn="l"/>
              </a:tabLst>
              <a:defRPr>
                <a:solidFill>
                  <a:schemeClr val="bg1"/>
                </a:solidFill>
                <a:latin typeface="Arial" panose="020B0604020202020204" pitchFamily="34" charset="0"/>
              </a:defRPr>
            </a:lvl7pPr>
            <a:lvl8pPr marL="3238500" indent="-207963" defTabSz="407988" eaLnBrk="0" fontAlgn="base" hangingPunct="0">
              <a:spcBef>
                <a:spcPct val="0"/>
              </a:spcBef>
              <a:spcAft>
                <a:spcPct val="0"/>
              </a:spcAft>
              <a:tabLst>
                <a:tab pos="369888" algn="l"/>
                <a:tab pos="657225" algn="l"/>
                <a:tab pos="1312863" algn="l"/>
                <a:tab pos="1970088" algn="l"/>
              </a:tabLst>
              <a:defRPr>
                <a:solidFill>
                  <a:schemeClr val="bg1"/>
                </a:solidFill>
                <a:latin typeface="Arial" panose="020B0604020202020204" pitchFamily="34" charset="0"/>
              </a:defRPr>
            </a:lvl8pPr>
            <a:lvl9pPr marL="3695700" indent="-207963" defTabSz="407988" eaLnBrk="0" fontAlgn="base" hangingPunct="0">
              <a:spcBef>
                <a:spcPct val="0"/>
              </a:spcBef>
              <a:spcAft>
                <a:spcPct val="0"/>
              </a:spcAft>
              <a:tabLst>
                <a:tab pos="369888" algn="l"/>
                <a:tab pos="657225" algn="l"/>
                <a:tab pos="1312863" algn="l"/>
                <a:tab pos="1970088" algn="l"/>
              </a:tabLst>
              <a:defRPr>
                <a:solidFill>
                  <a:schemeClr val="bg1"/>
                </a:solidFill>
                <a:latin typeface="Arial" panose="020B0604020202020204" pitchFamily="34" charset="0"/>
              </a:defRPr>
            </a:lvl9pPr>
          </a:lstStyle>
          <a:p>
            <a:pPr algn="ctr" eaLnBrk="1">
              <a:lnSpc>
                <a:spcPct val="93000"/>
              </a:lnSpc>
              <a:buClr>
                <a:srgbClr val="000000"/>
              </a:buClr>
              <a:buSzPct val="100000"/>
              <a:buFont typeface="Times New Roman" panose="02020603050405020304" pitchFamily="18" charset="0"/>
              <a:buNone/>
            </a:pPr>
            <a:r>
              <a:rPr lang="de-DE" altLang="de-DE" sz="1600">
                <a:solidFill>
                  <a:srgbClr val="000000"/>
                </a:solidFill>
              </a:rPr>
              <a:t>Ende Abwärtsbewegung</a:t>
            </a:r>
          </a:p>
        </p:txBody>
      </p:sp>
      <p:sp>
        <p:nvSpPr>
          <p:cNvPr id="98312" name="AutoShape 8">
            <a:extLst>
              <a:ext uri="{FF2B5EF4-FFF2-40B4-BE49-F238E27FC236}">
                <a16:creationId xmlns:a16="http://schemas.microsoft.com/office/drawing/2014/main" id="{2816C918-D27C-4D55-9362-21575BCA5703}"/>
              </a:ext>
            </a:extLst>
          </p:cNvPr>
          <p:cNvSpPr>
            <a:spLocks/>
          </p:cNvSpPr>
          <p:nvPr/>
        </p:nvSpPr>
        <p:spPr bwMode="auto">
          <a:xfrm>
            <a:off x="5219700" y="2636838"/>
            <a:ext cx="1468438" cy="979487"/>
          </a:xfrm>
          <a:prstGeom prst="borderCallout1">
            <a:avLst>
              <a:gd name="adj1" fmla="val 18458"/>
              <a:gd name="adj2" fmla="val -5528"/>
              <a:gd name="adj3" fmla="val 132954"/>
              <a:gd name="adj4" fmla="val -50319"/>
            </a:avLst>
          </a:prstGeom>
          <a:gradFill rotWithShape="0">
            <a:gsLst>
              <a:gs pos="0">
                <a:srgbClr val="FFFFFF"/>
              </a:gs>
              <a:gs pos="100000">
                <a:srgbClr val="FF0000">
                  <a:alpha val="50000"/>
                </a:srgbClr>
              </a:gs>
            </a:gsLst>
            <a:path path="shape">
              <a:fillToRect l="50000" t="50000" r="50000" b="50000"/>
            </a:path>
          </a:gradFill>
          <a:ln w="9525">
            <a:solidFill>
              <a:srgbClr val="000000"/>
            </a:solidFill>
            <a:prstDash val="sysDot"/>
            <a:round/>
            <a:headEnd type="oval"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76022" rIns="81639" bIns="40820" anchor="ctr"/>
          <a:lstStyle>
            <a:lvl1pPr defTabSz="407988">
              <a:tabLst>
                <a:tab pos="369888" algn="l"/>
                <a:tab pos="657225" algn="l"/>
                <a:tab pos="1312863" algn="l"/>
              </a:tabLst>
              <a:defRPr>
                <a:solidFill>
                  <a:schemeClr val="bg1"/>
                </a:solidFill>
                <a:latin typeface="Arial" panose="020B0604020202020204" pitchFamily="34" charset="0"/>
              </a:defRPr>
            </a:lvl1pPr>
            <a:lvl2pPr marL="674688" indent="-260350" defTabSz="407988">
              <a:tabLst>
                <a:tab pos="369888" algn="l"/>
                <a:tab pos="657225" algn="l"/>
                <a:tab pos="1312863" algn="l"/>
              </a:tabLst>
              <a:defRPr>
                <a:solidFill>
                  <a:schemeClr val="bg1"/>
                </a:solidFill>
                <a:latin typeface="Arial" panose="020B0604020202020204" pitchFamily="34" charset="0"/>
              </a:defRPr>
            </a:lvl2pPr>
            <a:lvl3pPr marL="1036638" indent="-207963" defTabSz="407988">
              <a:tabLst>
                <a:tab pos="369888" algn="l"/>
                <a:tab pos="657225" algn="l"/>
                <a:tab pos="1312863" algn="l"/>
              </a:tabLst>
              <a:defRPr>
                <a:solidFill>
                  <a:schemeClr val="bg1"/>
                </a:solidFill>
                <a:latin typeface="Arial" panose="020B0604020202020204" pitchFamily="34" charset="0"/>
              </a:defRPr>
            </a:lvl3pPr>
            <a:lvl4pPr marL="1450975" indent="-206375" defTabSz="407988">
              <a:tabLst>
                <a:tab pos="369888" algn="l"/>
                <a:tab pos="657225" algn="l"/>
                <a:tab pos="1312863" algn="l"/>
              </a:tabLst>
              <a:defRPr>
                <a:solidFill>
                  <a:schemeClr val="bg1"/>
                </a:solidFill>
                <a:latin typeface="Arial" panose="020B0604020202020204" pitchFamily="34" charset="0"/>
              </a:defRPr>
            </a:lvl4pPr>
            <a:lvl5pPr marL="1866900" indent="-207963" defTabSz="407988">
              <a:tabLst>
                <a:tab pos="369888" algn="l"/>
                <a:tab pos="657225" algn="l"/>
                <a:tab pos="1312863" algn="l"/>
              </a:tabLst>
              <a:defRPr>
                <a:solidFill>
                  <a:schemeClr val="bg1"/>
                </a:solidFill>
                <a:latin typeface="Arial" panose="020B0604020202020204" pitchFamily="34" charset="0"/>
              </a:defRPr>
            </a:lvl5pPr>
            <a:lvl6pPr marL="2324100" indent="-207963" defTabSz="407988" eaLnBrk="0" fontAlgn="base" hangingPunct="0">
              <a:spcBef>
                <a:spcPct val="0"/>
              </a:spcBef>
              <a:spcAft>
                <a:spcPct val="0"/>
              </a:spcAft>
              <a:tabLst>
                <a:tab pos="369888" algn="l"/>
                <a:tab pos="657225" algn="l"/>
                <a:tab pos="1312863" algn="l"/>
              </a:tabLst>
              <a:defRPr>
                <a:solidFill>
                  <a:schemeClr val="bg1"/>
                </a:solidFill>
                <a:latin typeface="Arial" panose="020B0604020202020204" pitchFamily="34" charset="0"/>
              </a:defRPr>
            </a:lvl6pPr>
            <a:lvl7pPr marL="2781300" indent="-207963" defTabSz="407988" eaLnBrk="0" fontAlgn="base" hangingPunct="0">
              <a:spcBef>
                <a:spcPct val="0"/>
              </a:spcBef>
              <a:spcAft>
                <a:spcPct val="0"/>
              </a:spcAft>
              <a:tabLst>
                <a:tab pos="369888" algn="l"/>
                <a:tab pos="657225" algn="l"/>
                <a:tab pos="1312863" algn="l"/>
              </a:tabLst>
              <a:defRPr>
                <a:solidFill>
                  <a:schemeClr val="bg1"/>
                </a:solidFill>
                <a:latin typeface="Arial" panose="020B0604020202020204" pitchFamily="34" charset="0"/>
              </a:defRPr>
            </a:lvl7pPr>
            <a:lvl8pPr marL="3238500" indent="-207963" defTabSz="407988" eaLnBrk="0" fontAlgn="base" hangingPunct="0">
              <a:spcBef>
                <a:spcPct val="0"/>
              </a:spcBef>
              <a:spcAft>
                <a:spcPct val="0"/>
              </a:spcAft>
              <a:tabLst>
                <a:tab pos="369888" algn="l"/>
                <a:tab pos="657225" algn="l"/>
                <a:tab pos="1312863" algn="l"/>
              </a:tabLst>
              <a:defRPr>
                <a:solidFill>
                  <a:schemeClr val="bg1"/>
                </a:solidFill>
                <a:latin typeface="Arial" panose="020B0604020202020204" pitchFamily="34" charset="0"/>
              </a:defRPr>
            </a:lvl8pPr>
            <a:lvl9pPr marL="3695700" indent="-207963" defTabSz="407988" eaLnBrk="0" fontAlgn="base" hangingPunct="0">
              <a:spcBef>
                <a:spcPct val="0"/>
              </a:spcBef>
              <a:spcAft>
                <a:spcPct val="0"/>
              </a:spcAft>
              <a:tabLst>
                <a:tab pos="369888" algn="l"/>
                <a:tab pos="657225" algn="l"/>
                <a:tab pos="1312863" algn="l"/>
              </a:tabLst>
              <a:defRPr>
                <a:solidFill>
                  <a:schemeClr val="bg1"/>
                </a:solidFill>
                <a:latin typeface="Arial" panose="020B0604020202020204" pitchFamily="34" charset="0"/>
              </a:defRPr>
            </a:lvl9pPr>
          </a:lstStyle>
          <a:p>
            <a:pPr algn="ctr" eaLnBrk="1">
              <a:lnSpc>
                <a:spcPct val="93000"/>
              </a:lnSpc>
              <a:buClr>
                <a:srgbClr val="000000"/>
              </a:buClr>
              <a:buSzPct val="100000"/>
              <a:buFont typeface="Times New Roman" panose="02020603050405020304" pitchFamily="18" charset="0"/>
              <a:buNone/>
            </a:pPr>
            <a:r>
              <a:rPr lang="de-DE" altLang="de-DE" sz="4000">
                <a:solidFill>
                  <a:srgbClr val="000000"/>
                </a:solidFill>
              </a:rPr>
              <a:t>A</a:t>
            </a:r>
            <a:r>
              <a:rPr lang="de-DE" altLang="de-DE" sz="4000" baseline="-33000">
                <a:solidFill>
                  <a:srgbClr val="000000"/>
                </a:solidFill>
              </a:rPr>
              <a:t>1</a:t>
            </a:r>
            <a:r>
              <a:rPr lang="de-DE" altLang="de-DE" sz="4000">
                <a:solidFill>
                  <a:srgbClr val="000000"/>
                </a:solidFill>
              </a:rPr>
              <a:t>=A</a:t>
            </a:r>
            <a:r>
              <a:rPr lang="de-DE" altLang="de-DE" sz="4000" baseline="-33000">
                <a:solidFill>
                  <a:srgbClr val="000000"/>
                </a:solidFill>
              </a:rPr>
              <a:t>2</a:t>
            </a:r>
          </a:p>
        </p:txBody>
      </p:sp>
      <p:sp>
        <p:nvSpPr>
          <p:cNvPr id="98313" name="AutoShape 9">
            <a:extLst>
              <a:ext uri="{FF2B5EF4-FFF2-40B4-BE49-F238E27FC236}">
                <a16:creationId xmlns:a16="http://schemas.microsoft.com/office/drawing/2014/main" id="{B4EF1972-1C06-43D6-8F64-A6C4F680DB86}"/>
              </a:ext>
            </a:extLst>
          </p:cNvPr>
          <p:cNvSpPr>
            <a:spLocks/>
          </p:cNvSpPr>
          <p:nvPr/>
        </p:nvSpPr>
        <p:spPr bwMode="auto">
          <a:xfrm>
            <a:off x="5387975" y="1960563"/>
            <a:ext cx="2776538" cy="327025"/>
          </a:xfrm>
          <a:prstGeom prst="borderCallout1">
            <a:avLst>
              <a:gd name="adj1" fmla="val 55343"/>
              <a:gd name="adj2" fmla="val -2880"/>
              <a:gd name="adj3" fmla="val 382523"/>
              <a:gd name="adj4" fmla="val -24130"/>
            </a:avLst>
          </a:prstGeom>
          <a:gradFill rotWithShape="0">
            <a:gsLst>
              <a:gs pos="0">
                <a:srgbClr val="FFFFFF"/>
              </a:gs>
              <a:gs pos="100000">
                <a:srgbClr val="FF0000">
                  <a:alpha val="50000"/>
                </a:srgbClr>
              </a:gs>
            </a:gsLst>
            <a:path path="shape">
              <a:fillToRect l="50000" t="50000" r="50000" b="50000"/>
            </a:path>
          </a:gradFill>
          <a:ln w="9525">
            <a:solidFill>
              <a:srgbClr val="000000"/>
            </a:solidFill>
            <a:prstDash val="sysDot"/>
            <a:round/>
            <a:headEnd type="oval"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nchor="ctr"/>
          <a:lstStyle>
            <a:lvl1pPr defTabSz="407988">
              <a:tabLst>
                <a:tab pos="369888" algn="l"/>
                <a:tab pos="657225" algn="l"/>
                <a:tab pos="1312863" algn="l"/>
                <a:tab pos="1970088" algn="l"/>
                <a:tab pos="2627313" algn="l"/>
              </a:tabLst>
              <a:defRPr>
                <a:solidFill>
                  <a:schemeClr val="bg1"/>
                </a:solidFill>
                <a:latin typeface="Arial" panose="020B0604020202020204" pitchFamily="34" charset="0"/>
              </a:defRPr>
            </a:lvl1pPr>
            <a:lvl2pPr marL="674688" indent="-260350" defTabSz="407988">
              <a:tabLst>
                <a:tab pos="369888" algn="l"/>
                <a:tab pos="657225" algn="l"/>
                <a:tab pos="1312863" algn="l"/>
                <a:tab pos="1970088" algn="l"/>
                <a:tab pos="2627313" algn="l"/>
              </a:tabLst>
              <a:defRPr>
                <a:solidFill>
                  <a:schemeClr val="bg1"/>
                </a:solidFill>
                <a:latin typeface="Arial" panose="020B0604020202020204" pitchFamily="34" charset="0"/>
              </a:defRPr>
            </a:lvl2pPr>
            <a:lvl3pPr marL="1036638" indent="-207963" defTabSz="407988">
              <a:tabLst>
                <a:tab pos="369888" algn="l"/>
                <a:tab pos="657225" algn="l"/>
                <a:tab pos="1312863" algn="l"/>
                <a:tab pos="1970088" algn="l"/>
                <a:tab pos="2627313" algn="l"/>
              </a:tabLst>
              <a:defRPr>
                <a:solidFill>
                  <a:schemeClr val="bg1"/>
                </a:solidFill>
                <a:latin typeface="Arial" panose="020B0604020202020204" pitchFamily="34" charset="0"/>
              </a:defRPr>
            </a:lvl3pPr>
            <a:lvl4pPr marL="1450975" indent="-206375" defTabSz="407988">
              <a:tabLst>
                <a:tab pos="369888" algn="l"/>
                <a:tab pos="657225" algn="l"/>
                <a:tab pos="1312863" algn="l"/>
                <a:tab pos="1970088" algn="l"/>
                <a:tab pos="2627313" algn="l"/>
              </a:tabLst>
              <a:defRPr>
                <a:solidFill>
                  <a:schemeClr val="bg1"/>
                </a:solidFill>
                <a:latin typeface="Arial" panose="020B0604020202020204" pitchFamily="34" charset="0"/>
              </a:defRPr>
            </a:lvl4pPr>
            <a:lvl5pPr marL="1866900" indent="-207963" defTabSz="407988">
              <a:tabLst>
                <a:tab pos="369888" algn="l"/>
                <a:tab pos="657225" algn="l"/>
                <a:tab pos="1312863" algn="l"/>
                <a:tab pos="1970088" algn="l"/>
                <a:tab pos="2627313" algn="l"/>
              </a:tabLst>
              <a:defRPr>
                <a:solidFill>
                  <a:schemeClr val="bg1"/>
                </a:solidFill>
                <a:latin typeface="Arial" panose="020B0604020202020204" pitchFamily="34" charset="0"/>
              </a:defRPr>
            </a:lvl5pPr>
            <a:lvl6pPr marL="2324100" indent="-207963" defTabSz="407988" eaLnBrk="0" fontAlgn="base" hangingPunct="0">
              <a:spcBef>
                <a:spcPct val="0"/>
              </a:spcBef>
              <a:spcAft>
                <a:spcPct val="0"/>
              </a:spcAft>
              <a:tabLst>
                <a:tab pos="369888" algn="l"/>
                <a:tab pos="657225" algn="l"/>
                <a:tab pos="1312863" algn="l"/>
                <a:tab pos="1970088" algn="l"/>
                <a:tab pos="2627313" algn="l"/>
              </a:tabLst>
              <a:defRPr>
                <a:solidFill>
                  <a:schemeClr val="bg1"/>
                </a:solidFill>
                <a:latin typeface="Arial" panose="020B0604020202020204" pitchFamily="34" charset="0"/>
              </a:defRPr>
            </a:lvl6pPr>
            <a:lvl7pPr marL="2781300" indent="-207963" defTabSz="407988" eaLnBrk="0" fontAlgn="base" hangingPunct="0">
              <a:spcBef>
                <a:spcPct val="0"/>
              </a:spcBef>
              <a:spcAft>
                <a:spcPct val="0"/>
              </a:spcAft>
              <a:tabLst>
                <a:tab pos="369888" algn="l"/>
                <a:tab pos="657225" algn="l"/>
                <a:tab pos="1312863" algn="l"/>
                <a:tab pos="1970088" algn="l"/>
                <a:tab pos="2627313" algn="l"/>
              </a:tabLst>
              <a:defRPr>
                <a:solidFill>
                  <a:schemeClr val="bg1"/>
                </a:solidFill>
                <a:latin typeface="Arial" panose="020B0604020202020204" pitchFamily="34" charset="0"/>
              </a:defRPr>
            </a:lvl7pPr>
            <a:lvl8pPr marL="3238500" indent="-207963" defTabSz="407988" eaLnBrk="0" fontAlgn="base" hangingPunct="0">
              <a:spcBef>
                <a:spcPct val="0"/>
              </a:spcBef>
              <a:spcAft>
                <a:spcPct val="0"/>
              </a:spcAft>
              <a:tabLst>
                <a:tab pos="369888" algn="l"/>
                <a:tab pos="657225" algn="l"/>
                <a:tab pos="1312863" algn="l"/>
                <a:tab pos="1970088" algn="l"/>
                <a:tab pos="2627313" algn="l"/>
              </a:tabLst>
              <a:defRPr>
                <a:solidFill>
                  <a:schemeClr val="bg1"/>
                </a:solidFill>
                <a:latin typeface="Arial" panose="020B0604020202020204" pitchFamily="34" charset="0"/>
              </a:defRPr>
            </a:lvl8pPr>
            <a:lvl9pPr marL="3695700" indent="-207963" defTabSz="407988" eaLnBrk="0" fontAlgn="base" hangingPunct="0">
              <a:spcBef>
                <a:spcPct val="0"/>
              </a:spcBef>
              <a:spcAft>
                <a:spcPct val="0"/>
              </a:spcAft>
              <a:tabLst>
                <a:tab pos="369888" algn="l"/>
                <a:tab pos="657225" algn="l"/>
                <a:tab pos="1312863" algn="l"/>
                <a:tab pos="1970088" algn="l"/>
                <a:tab pos="2627313" algn="l"/>
              </a:tabLst>
              <a:defRPr>
                <a:solidFill>
                  <a:schemeClr val="bg1"/>
                </a:solidFill>
                <a:latin typeface="Arial" panose="020B0604020202020204" pitchFamily="34" charset="0"/>
              </a:defRPr>
            </a:lvl9pPr>
          </a:lstStyle>
          <a:p>
            <a:pPr algn="ctr" eaLnBrk="1">
              <a:lnSpc>
                <a:spcPct val="93000"/>
              </a:lnSpc>
              <a:buClr>
                <a:srgbClr val="000000"/>
              </a:buClr>
              <a:buSzPct val="100000"/>
              <a:buFont typeface="Times New Roman" panose="02020603050405020304" pitchFamily="18" charset="0"/>
              <a:buNone/>
            </a:pPr>
            <a:r>
              <a:rPr lang="de-DE" altLang="de-DE" sz="1600">
                <a:solidFill>
                  <a:srgbClr val="000000"/>
                </a:solidFill>
              </a:rPr>
              <a:t>Anfang Aufwärtsbewegung</a:t>
            </a:r>
          </a:p>
        </p:txBody>
      </p:sp>
      <p:sp>
        <p:nvSpPr>
          <p:cNvPr id="98315" name="AutoShape 11">
            <a:extLst>
              <a:ext uri="{FF2B5EF4-FFF2-40B4-BE49-F238E27FC236}">
                <a16:creationId xmlns:a16="http://schemas.microsoft.com/office/drawing/2014/main" id="{30C66897-D5E9-41A4-9465-5BF0C3440227}"/>
              </a:ext>
            </a:extLst>
          </p:cNvPr>
          <p:cNvSpPr>
            <a:spLocks/>
          </p:cNvSpPr>
          <p:nvPr/>
        </p:nvSpPr>
        <p:spPr bwMode="auto">
          <a:xfrm>
            <a:off x="5715000" y="4083050"/>
            <a:ext cx="2613025" cy="327025"/>
          </a:xfrm>
          <a:prstGeom prst="borderCallout1">
            <a:avLst>
              <a:gd name="adj1" fmla="val 55343"/>
              <a:gd name="adj2" fmla="val -3097"/>
              <a:gd name="adj3" fmla="val 6792"/>
              <a:gd name="adj4" fmla="val -15444"/>
            </a:avLst>
          </a:prstGeom>
          <a:gradFill rotWithShape="0">
            <a:gsLst>
              <a:gs pos="0">
                <a:srgbClr val="FFFFFF"/>
              </a:gs>
              <a:gs pos="100000">
                <a:srgbClr val="FF0000">
                  <a:alpha val="50000"/>
                </a:srgbClr>
              </a:gs>
            </a:gsLst>
            <a:path path="shape">
              <a:fillToRect l="50000" t="50000" r="50000" b="50000"/>
            </a:path>
          </a:gradFill>
          <a:ln w="9525">
            <a:solidFill>
              <a:srgbClr val="000000"/>
            </a:solidFill>
            <a:prstDash val="sysDot"/>
            <a:round/>
            <a:headEnd type="oval"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nchor="ctr"/>
          <a:lstStyle>
            <a:lvl1pPr defTabSz="407988">
              <a:tabLst>
                <a:tab pos="369888" algn="l"/>
                <a:tab pos="657225" algn="l"/>
                <a:tab pos="1312863" algn="l"/>
                <a:tab pos="1970088" algn="l"/>
              </a:tabLst>
              <a:defRPr>
                <a:solidFill>
                  <a:schemeClr val="bg1"/>
                </a:solidFill>
                <a:latin typeface="Arial" panose="020B0604020202020204" pitchFamily="34" charset="0"/>
              </a:defRPr>
            </a:lvl1pPr>
            <a:lvl2pPr marL="674688" indent="-260350" defTabSz="407988">
              <a:tabLst>
                <a:tab pos="369888" algn="l"/>
                <a:tab pos="657225" algn="l"/>
                <a:tab pos="1312863" algn="l"/>
                <a:tab pos="1970088" algn="l"/>
              </a:tabLst>
              <a:defRPr>
                <a:solidFill>
                  <a:schemeClr val="bg1"/>
                </a:solidFill>
                <a:latin typeface="Arial" panose="020B0604020202020204" pitchFamily="34" charset="0"/>
              </a:defRPr>
            </a:lvl2pPr>
            <a:lvl3pPr marL="1036638" indent="-207963" defTabSz="407988">
              <a:tabLst>
                <a:tab pos="369888" algn="l"/>
                <a:tab pos="657225" algn="l"/>
                <a:tab pos="1312863" algn="l"/>
                <a:tab pos="1970088" algn="l"/>
              </a:tabLst>
              <a:defRPr>
                <a:solidFill>
                  <a:schemeClr val="bg1"/>
                </a:solidFill>
                <a:latin typeface="Arial" panose="020B0604020202020204" pitchFamily="34" charset="0"/>
              </a:defRPr>
            </a:lvl3pPr>
            <a:lvl4pPr marL="1450975" indent="-206375" defTabSz="407988">
              <a:tabLst>
                <a:tab pos="369888" algn="l"/>
                <a:tab pos="657225" algn="l"/>
                <a:tab pos="1312863" algn="l"/>
                <a:tab pos="1970088" algn="l"/>
              </a:tabLst>
              <a:defRPr>
                <a:solidFill>
                  <a:schemeClr val="bg1"/>
                </a:solidFill>
                <a:latin typeface="Arial" panose="020B0604020202020204" pitchFamily="34" charset="0"/>
              </a:defRPr>
            </a:lvl4pPr>
            <a:lvl5pPr marL="1866900" indent="-207963" defTabSz="407988">
              <a:tabLst>
                <a:tab pos="369888" algn="l"/>
                <a:tab pos="657225" algn="l"/>
                <a:tab pos="1312863" algn="l"/>
                <a:tab pos="1970088" algn="l"/>
              </a:tabLst>
              <a:defRPr>
                <a:solidFill>
                  <a:schemeClr val="bg1"/>
                </a:solidFill>
                <a:latin typeface="Arial" panose="020B0604020202020204" pitchFamily="34" charset="0"/>
              </a:defRPr>
            </a:lvl5pPr>
            <a:lvl6pPr marL="2324100" indent="-207963" defTabSz="407988" eaLnBrk="0" fontAlgn="base" hangingPunct="0">
              <a:spcBef>
                <a:spcPct val="0"/>
              </a:spcBef>
              <a:spcAft>
                <a:spcPct val="0"/>
              </a:spcAft>
              <a:tabLst>
                <a:tab pos="369888" algn="l"/>
                <a:tab pos="657225" algn="l"/>
                <a:tab pos="1312863" algn="l"/>
                <a:tab pos="1970088" algn="l"/>
              </a:tabLst>
              <a:defRPr>
                <a:solidFill>
                  <a:schemeClr val="bg1"/>
                </a:solidFill>
                <a:latin typeface="Arial" panose="020B0604020202020204" pitchFamily="34" charset="0"/>
              </a:defRPr>
            </a:lvl6pPr>
            <a:lvl7pPr marL="2781300" indent="-207963" defTabSz="407988" eaLnBrk="0" fontAlgn="base" hangingPunct="0">
              <a:spcBef>
                <a:spcPct val="0"/>
              </a:spcBef>
              <a:spcAft>
                <a:spcPct val="0"/>
              </a:spcAft>
              <a:tabLst>
                <a:tab pos="369888" algn="l"/>
                <a:tab pos="657225" algn="l"/>
                <a:tab pos="1312863" algn="l"/>
                <a:tab pos="1970088" algn="l"/>
              </a:tabLst>
              <a:defRPr>
                <a:solidFill>
                  <a:schemeClr val="bg1"/>
                </a:solidFill>
                <a:latin typeface="Arial" panose="020B0604020202020204" pitchFamily="34" charset="0"/>
              </a:defRPr>
            </a:lvl7pPr>
            <a:lvl8pPr marL="3238500" indent="-207963" defTabSz="407988" eaLnBrk="0" fontAlgn="base" hangingPunct="0">
              <a:spcBef>
                <a:spcPct val="0"/>
              </a:spcBef>
              <a:spcAft>
                <a:spcPct val="0"/>
              </a:spcAft>
              <a:tabLst>
                <a:tab pos="369888" algn="l"/>
                <a:tab pos="657225" algn="l"/>
                <a:tab pos="1312863" algn="l"/>
                <a:tab pos="1970088" algn="l"/>
              </a:tabLst>
              <a:defRPr>
                <a:solidFill>
                  <a:schemeClr val="bg1"/>
                </a:solidFill>
                <a:latin typeface="Arial" panose="020B0604020202020204" pitchFamily="34" charset="0"/>
              </a:defRPr>
            </a:lvl8pPr>
            <a:lvl9pPr marL="3695700" indent="-207963" defTabSz="407988" eaLnBrk="0" fontAlgn="base" hangingPunct="0">
              <a:spcBef>
                <a:spcPct val="0"/>
              </a:spcBef>
              <a:spcAft>
                <a:spcPct val="0"/>
              </a:spcAft>
              <a:tabLst>
                <a:tab pos="369888" algn="l"/>
                <a:tab pos="657225" algn="l"/>
                <a:tab pos="1312863" algn="l"/>
                <a:tab pos="1970088" algn="l"/>
              </a:tabLst>
              <a:defRPr>
                <a:solidFill>
                  <a:schemeClr val="bg1"/>
                </a:solidFill>
                <a:latin typeface="Arial" panose="020B0604020202020204" pitchFamily="34" charset="0"/>
              </a:defRPr>
            </a:lvl9pPr>
          </a:lstStyle>
          <a:p>
            <a:pPr algn="ctr" eaLnBrk="1">
              <a:lnSpc>
                <a:spcPct val="93000"/>
              </a:lnSpc>
              <a:buClr>
                <a:srgbClr val="000000"/>
              </a:buClr>
              <a:buSzPct val="100000"/>
              <a:buFont typeface="Times New Roman" panose="02020603050405020304" pitchFamily="18" charset="0"/>
              <a:buNone/>
            </a:pPr>
            <a:r>
              <a:rPr lang="de-DE" altLang="de-DE" sz="1600">
                <a:solidFill>
                  <a:srgbClr val="000000"/>
                </a:solidFill>
              </a:rPr>
              <a:t>A</a:t>
            </a:r>
            <a:r>
              <a:rPr lang="de-DE" altLang="de-DE" sz="1600" baseline="-33000">
                <a:solidFill>
                  <a:srgbClr val="000000"/>
                </a:solidFill>
              </a:rPr>
              <a:t>3</a:t>
            </a:r>
            <a:r>
              <a:rPr lang="de-DE" altLang="de-DE" sz="1600">
                <a:solidFill>
                  <a:srgbClr val="000000"/>
                </a:solidFill>
              </a:rPr>
              <a:t>= Beschleunigungsstoß</a:t>
            </a:r>
          </a:p>
        </p:txBody>
      </p:sp>
      <p:sp>
        <p:nvSpPr>
          <p:cNvPr id="98316" name="AutoShape 12">
            <a:extLst>
              <a:ext uri="{FF2B5EF4-FFF2-40B4-BE49-F238E27FC236}">
                <a16:creationId xmlns:a16="http://schemas.microsoft.com/office/drawing/2014/main" id="{50A45B35-C4FC-4DD8-9CCB-72F88D8F9484}"/>
              </a:ext>
            </a:extLst>
          </p:cNvPr>
          <p:cNvSpPr>
            <a:spLocks/>
          </p:cNvSpPr>
          <p:nvPr/>
        </p:nvSpPr>
        <p:spPr bwMode="auto">
          <a:xfrm flipH="1">
            <a:off x="2776538" y="6369050"/>
            <a:ext cx="2938462" cy="325438"/>
          </a:xfrm>
          <a:prstGeom prst="borderCallout1">
            <a:avLst>
              <a:gd name="adj1" fmla="val 55343"/>
              <a:gd name="adj2" fmla="val -2731"/>
              <a:gd name="adj3" fmla="val -81468"/>
              <a:gd name="adj4" fmla="val -27338"/>
            </a:avLst>
          </a:prstGeom>
          <a:gradFill rotWithShape="0">
            <a:gsLst>
              <a:gs pos="0">
                <a:srgbClr val="FFFFFF"/>
              </a:gs>
              <a:gs pos="100000">
                <a:srgbClr val="FF0000">
                  <a:alpha val="50000"/>
                </a:srgbClr>
              </a:gs>
            </a:gsLst>
            <a:path path="shape">
              <a:fillToRect l="50000" t="50000" r="50000" b="50000"/>
            </a:path>
          </a:gradFill>
          <a:ln w="9525">
            <a:solidFill>
              <a:srgbClr val="000000"/>
            </a:solidFill>
            <a:prstDash val="sysDot"/>
            <a:round/>
            <a:headEnd type="oval"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nchor="ctr"/>
          <a:lstStyle>
            <a:lvl1pPr defTabSz="407988">
              <a:tabLst>
                <a:tab pos="369888" algn="l"/>
                <a:tab pos="657225" algn="l"/>
                <a:tab pos="1312863" algn="l"/>
                <a:tab pos="1970088" algn="l"/>
                <a:tab pos="2627313" algn="l"/>
              </a:tabLst>
              <a:defRPr>
                <a:solidFill>
                  <a:schemeClr val="bg1"/>
                </a:solidFill>
                <a:latin typeface="Arial" panose="020B0604020202020204" pitchFamily="34" charset="0"/>
              </a:defRPr>
            </a:lvl1pPr>
            <a:lvl2pPr marL="674688" indent="-260350" defTabSz="407988">
              <a:tabLst>
                <a:tab pos="369888" algn="l"/>
                <a:tab pos="657225" algn="l"/>
                <a:tab pos="1312863" algn="l"/>
                <a:tab pos="1970088" algn="l"/>
                <a:tab pos="2627313" algn="l"/>
              </a:tabLst>
              <a:defRPr>
                <a:solidFill>
                  <a:schemeClr val="bg1"/>
                </a:solidFill>
                <a:latin typeface="Arial" panose="020B0604020202020204" pitchFamily="34" charset="0"/>
              </a:defRPr>
            </a:lvl2pPr>
            <a:lvl3pPr marL="1036638" indent="-207963" defTabSz="407988">
              <a:tabLst>
                <a:tab pos="369888" algn="l"/>
                <a:tab pos="657225" algn="l"/>
                <a:tab pos="1312863" algn="l"/>
                <a:tab pos="1970088" algn="l"/>
                <a:tab pos="2627313" algn="l"/>
              </a:tabLst>
              <a:defRPr>
                <a:solidFill>
                  <a:schemeClr val="bg1"/>
                </a:solidFill>
                <a:latin typeface="Arial" panose="020B0604020202020204" pitchFamily="34" charset="0"/>
              </a:defRPr>
            </a:lvl3pPr>
            <a:lvl4pPr marL="1450975" indent="-206375" defTabSz="407988">
              <a:tabLst>
                <a:tab pos="369888" algn="l"/>
                <a:tab pos="657225" algn="l"/>
                <a:tab pos="1312863" algn="l"/>
                <a:tab pos="1970088" algn="l"/>
                <a:tab pos="2627313" algn="l"/>
              </a:tabLst>
              <a:defRPr>
                <a:solidFill>
                  <a:schemeClr val="bg1"/>
                </a:solidFill>
                <a:latin typeface="Arial" panose="020B0604020202020204" pitchFamily="34" charset="0"/>
              </a:defRPr>
            </a:lvl4pPr>
            <a:lvl5pPr marL="1866900" indent="-207963" defTabSz="407988">
              <a:tabLst>
                <a:tab pos="369888" algn="l"/>
                <a:tab pos="657225" algn="l"/>
                <a:tab pos="1312863" algn="l"/>
                <a:tab pos="1970088" algn="l"/>
                <a:tab pos="2627313" algn="l"/>
              </a:tabLst>
              <a:defRPr>
                <a:solidFill>
                  <a:schemeClr val="bg1"/>
                </a:solidFill>
                <a:latin typeface="Arial" panose="020B0604020202020204" pitchFamily="34" charset="0"/>
              </a:defRPr>
            </a:lvl5pPr>
            <a:lvl6pPr marL="2324100" indent="-207963" defTabSz="407988" eaLnBrk="0" fontAlgn="base" hangingPunct="0">
              <a:spcBef>
                <a:spcPct val="0"/>
              </a:spcBef>
              <a:spcAft>
                <a:spcPct val="0"/>
              </a:spcAft>
              <a:tabLst>
                <a:tab pos="369888" algn="l"/>
                <a:tab pos="657225" algn="l"/>
                <a:tab pos="1312863" algn="l"/>
                <a:tab pos="1970088" algn="l"/>
                <a:tab pos="2627313" algn="l"/>
              </a:tabLst>
              <a:defRPr>
                <a:solidFill>
                  <a:schemeClr val="bg1"/>
                </a:solidFill>
                <a:latin typeface="Arial" panose="020B0604020202020204" pitchFamily="34" charset="0"/>
              </a:defRPr>
            </a:lvl6pPr>
            <a:lvl7pPr marL="2781300" indent="-207963" defTabSz="407988" eaLnBrk="0" fontAlgn="base" hangingPunct="0">
              <a:spcBef>
                <a:spcPct val="0"/>
              </a:spcBef>
              <a:spcAft>
                <a:spcPct val="0"/>
              </a:spcAft>
              <a:tabLst>
                <a:tab pos="369888" algn="l"/>
                <a:tab pos="657225" algn="l"/>
                <a:tab pos="1312863" algn="l"/>
                <a:tab pos="1970088" algn="l"/>
                <a:tab pos="2627313" algn="l"/>
              </a:tabLst>
              <a:defRPr>
                <a:solidFill>
                  <a:schemeClr val="bg1"/>
                </a:solidFill>
                <a:latin typeface="Arial" panose="020B0604020202020204" pitchFamily="34" charset="0"/>
              </a:defRPr>
            </a:lvl7pPr>
            <a:lvl8pPr marL="3238500" indent="-207963" defTabSz="407988" eaLnBrk="0" fontAlgn="base" hangingPunct="0">
              <a:spcBef>
                <a:spcPct val="0"/>
              </a:spcBef>
              <a:spcAft>
                <a:spcPct val="0"/>
              </a:spcAft>
              <a:tabLst>
                <a:tab pos="369888" algn="l"/>
                <a:tab pos="657225" algn="l"/>
                <a:tab pos="1312863" algn="l"/>
                <a:tab pos="1970088" algn="l"/>
                <a:tab pos="2627313" algn="l"/>
              </a:tabLst>
              <a:defRPr>
                <a:solidFill>
                  <a:schemeClr val="bg1"/>
                </a:solidFill>
                <a:latin typeface="Arial" panose="020B0604020202020204" pitchFamily="34" charset="0"/>
              </a:defRPr>
            </a:lvl8pPr>
            <a:lvl9pPr marL="3695700" indent="-207963" defTabSz="407988" eaLnBrk="0" fontAlgn="base" hangingPunct="0">
              <a:spcBef>
                <a:spcPct val="0"/>
              </a:spcBef>
              <a:spcAft>
                <a:spcPct val="0"/>
              </a:spcAft>
              <a:tabLst>
                <a:tab pos="369888" algn="l"/>
                <a:tab pos="657225" algn="l"/>
                <a:tab pos="1312863" algn="l"/>
                <a:tab pos="1970088" algn="l"/>
                <a:tab pos="2627313" algn="l"/>
              </a:tabLst>
              <a:defRPr>
                <a:solidFill>
                  <a:schemeClr val="bg1"/>
                </a:solidFill>
                <a:latin typeface="Arial" panose="020B0604020202020204" pitchFamily="34" charset="0"/>
              </a:defRPr>
            </a:lvl9pPr>
          </a:lstStyle>
          <a:p>
            <a:pPr algn="ctr" eaLnBrk="1">
              <a:lnSpc>
                <a:spcPct val="93000"/>
              </a:lnSpc>
              <a:buClr>
                <a:srgbClr val="000000"/>
              </a:buClr>
              <a:buSzPct val="100000"/>
              <a:buFont typeface="Times New Roman" panose="02020603050405020304" pitchFamily="18" charset="0"/>
              <a:buNone/>
            </a:pPr>
            <a:r>
              <a:rPr lang="de-DE" altLang="de-DE" sz="1600">
                <a:solidFill>
                  <a:srgbClr val="000000"/>
                </a:solidFill>
              </a:rPr>
              <a:t>Max. Aufwärtsgeschwindigkeit</a:t>
            </a:r>
          </a:p>
        </p:txBody>
      </p:sp>
      <p:sp>
        <p:nvSpPr>
          <p:cNvPr id="98317" name="AutoShape 13">
            <a:extLst>
              <a:ext uri="{FF2B5EF4-FFF2-40B4-BE49-F238E27FC236}">
                <a16:creationId xmlns:a16="http://schemas.microsoft.com/office/drawing/2014/main" id="{48807C58-49BC-4514-9DC1-0933C9727D67}"/>
              </a:ext>
            </a:extLst>
          </p:cNvPr>
          <p:cNvSpPr>
            <a:spLocks/>
          </p:cNvSpPr>
          <p:nvPr/>
        </p:nvSpPr>
        <p:spPr bwMode="auto">
          <a:xfrm>
            <a:off x="7346950" y="4735513"/>
            <a:ext cx="1468438" cy="979487"/>
          </a:xfrm>
          <a:prstGeom prst="borderCallout1">
            <a:avLst>
              <a:gd name="adj1" fmla="val 18458"/>
              <a:gd name="adj2" fmla="val -5528"/>
              <a:gd name="adj3" fmla="val 129171"/>
              <a:gd name="adj4" fmla="val -18917"/>
            </a:avLst>
          </a:prstGeom>
          <a:gradFill rotWithShape="0">
            <a:gsLst>
              <a:gs pos="0">
                <a:srgbClr val="FFFFFF"/>
              </a:gs>
              <a:gs pos="100000">
                <a:srgbClr val="FF0000">
                  <a:alpha val="50000"/>
                </a:srgbClr>
              </a:gs>
            </a:gsLst>
            <a:path path="shape">
              <a:fillToRect l="50000" t="50000" r="50000" b="50000"/>
            </a:path>
          </a:gradFill>
          <a:ln w="9525">
            <a:solidFill>
              <a:srgbClr val="000000"/>
            </a:solidFill>
            <a:prstDash val="sysDot"/>
            <a:round/>
            <a:headEnd type="oval"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nchor="ctr"/>
          <a:lstStyle>
            <a:lvl1pPr defTabSz="407988">
              <a:tabLst>
                <a:tab pos="369888" algn="l"/>
                <a:tab pos="657225" algn="l"/>
                <a:tab pos="1312863" algn="l"/>
              </a:tabLst>
              <a:defRPr>
                <a:solidFill>
                  <a:schemeClr val="bg1"/>
                </a:solidFill>
                <a:latin typeface="Arial" panose="020B0604020202020204" pitchFamily="34" charset="0"/>
              </a:defRPr>
            </a:lvl1pPr>
            <a:lvl2pPr marL="674688" indent="-260350" defTabSz="407988">
              <a:tabLst>
                <a:tab pos="369888" algn="l"/>
                <a:tab pos="657225" algn="l"/>
                <a:tab pos="1312863" algn="l"/>
              </a:tabLst>
              <a:defRPr>
                <a:solidFill>
                  <a:schemeClr val="bg1"/>
                </a:solidFill>
                <a:latin typeface="Arial" panose="020B0604020202020204" pitchFamily="34" charset="0"/>
              </a:defRPr>
            </a:lvl2pPr>
            <a:lvl3pPr marL="1036638" indent="-207963" defTabSz="407988">
              <a:tabLst>
                <a:tab pos="369888" algn="l"/>
                <a:tab pos="657225" algn="l"/>
                <a:tab pos="1312863" algn="l"/>
              </a:tabLst>
              <a:defRPr>
                <a:solidFill>
                  <a:schemeClr val="bg1"/>
                </a:solidFill>
                <a:latin typeface="Arial" panose="020B0604020202020204" pitchFamily="34" charset="0"/>
              </a:defRPr>
            </a:lvl3pPr>
            <a:lvl4pPr marL="1450975" indent="-206375" defTabSz="407988">
              <a:tabLst>
                <a:tab pos="369888" algn="l"/>
                <a:tab pos="657225" algn="l"/>
                <a:tab pos="1312863" algn="l"/>
              </a:tabLst>
              <a:defRPr>
                <a:solidFill>
                  <a:schemeClr val="bg1"/>
                </a:solidFill>
                <a:latin typeface="Arial" panose="020B0604020202020204" pitchFamily="34" charset="0"/>
              </a:defRPr>
            </a:lvl4pPr>
            <a:lvl5pPr marL="1866900" indent="-207963" defTabSz="407988">
              <a:tabLst>
                <a:tab pos="369888" algn="l"/>
                <a:tab pos="657225" algn="l"/>
                <a:tab pos="1312863" algn="l"/>
              </a:tabLst>
              <a:defRPr>
                <a:solidFill>
                  <a:schemeClr val="bg1"/>
                </a:solidFill>
                <a:latin typeface="Arial" panose="020B0604020202020204" pitchFamily="34" charset="0"/>
              </a:defRPr>
            </a:lvl5pPr>
            <a:lvl6pPr marL="2324100" indent="-207963" defTabSz="407988" eaLnBrk="0" fontAlgn="base" hangingPunct="0">
              <a:spcBef>
                <a:spcPct val="0"/>
              </a:spcBef>
              <a:spcAft>
                <a:spcPct val="0"/>
              </a:spcAft>
              <a:tabLst>
                <a:tab pos="369888" algn="l"/>
                <a:tab pos="657225" algn="l"/>
                <a:tab pos="1312863" algn="l"/>
              </a:tabLst>
              <a:defRPr>
                <a:solidFill>
                  <a:schemeClr val="bg1"/>
                </a:solidFill>
                <a:latin typeface="Arial" panose="020B0604020202020204" pitchFamily="34" charset="0"/>
              </a:defRPr>
            </a:lvl6pPr>
            <a:lvl7pPr marL="2781300" indent="-207963" defTabSz="407988" eaLnBrk="0" fontAlgn="base" hangingPunct="0">
              <a:spcBef>
                <a:spcPct val="0"/>
              </a:spcBef>
              <a:spcAft>
                <a:spcPct val="0"/>
              </a:spcAft>
              <a:tabLst>
                <a:tab pos="369888" algn="l"/>
                <a:tab pos="657225" algn="l"/>
                <a:tab pos="1312863" algn="l"/>
              </a:tabLst>
              <a:defRPr>
                <a:solidFill>
                  <a:schemeClr val="bg1"/>
                </a:solidFill>
                <a:latin typeface="Arial" panose="020B0604020202020204" pitchFamily="34" charset="0"/>
              </a:defRPr>
            </a:lvl7pPr>
            <a:lvl8pPr marL="3238500" indent="-207963" defTabSz="407988" eaLnBrk="0" fontAlgn="base" hangingPunct="0">
              <a:spcBef>
                <a:spcPct val="0"/>
              </a:spcBef>
              <a:spcAft>
                <a:spcPct val="0"/>
              </a:spcAft>
              <a:tabLst>
                <a:tab pos="369888" algn="l"/>
                <a:tab pos="657225" algn="l"/>
                <a:tab pos="1312863" algn="l"/>
              </a:tabLst>
              <a:defRPr>
                <a:solidFill>
                  <a:schemeClr val="bg1"/>
                </a:solidFill>
                <a:latin typeface="Arial" panose="020B0604020202020204" pitchFamily="34" charset="0"/>
              </a:defRPr>
            </a:lvl8pPr>
            <a:lvl9pPr marL="3695700" indent="-207963" defTabSz="407988" eaLnBrk="0" fontAlgn="base" hangingPunct="0">
              <a:spcBef>
                <a:spcPct val="0"/>
              </a:spcBef>
              <a:spcAft>
                <a:spcPct val="0"/>
              </a:spcAft>
              <a:tabLst>
                <a:tab pos="369888" algn="l"/>
                <a:tab pos="657225" algn="l"/>
                <a:tab pos="1312863" algn="l"/>
              </a:tabLst>
              <a:defRPr>
                <a:solidFill>
                  <a:schemeClr val="bg1"/>
                </a:solidFill>
                <a:latin typeface="Arial" panose="020B0604020202020204" pitchFamily="34" charset="0"/>
              </a:defRPr>
            </a:lvl9pPr>
          </a:lstStyle>
          <a:p>
            <a:pPr algn="ctr" eaLnBrk="1">
              <a:lnSpc>
                <a:spcPct val="93000"/>
              </a:lnSpc>
              <a:buClr>
                <a:srgbClr val="000000"/>
              </a:buClr>
              <a:buSzPct val="100000"/>
              <a:buFont typeface="Times New Roman" panose="02020603050405020304" pitchFamily="18" charset="0"/>
              <a:buNone/>
            </a:pPr>
            <a:r>
              <a:rPr lang="de-DE" altLang="de-DE" sz="1600">
                <a:solidFill>
                  <a:srgbClr val="000000"/>
                </a:solidFill>
              </a:rPr>
              <a:t>Ende </a:t>
            </a:r>
          </a:p>
          <a:p>
            <a:pPr algn="ctr" eaLnBrk="1">
              <a:lnSpc>
                <a:spcPct val="93000"/>
              </a:lnSpc>
              <a:buClr>
                <a:srgbClr val="000000"/>
              </a:buClr>
              <a:buSzPct val="100000"/>
              <a:buFont typeface="Times New Roman" panose="02020603050405020304" pitchFamily="18" charset="0"/>
              <a:buNone/>
            </a:pPr>
            <a:r>
              <a:rPr lang="de-DE" altLang="de-DE" sz="1600">
                <a:solidFill>
                  <a:srgbClr val="000000"/>
                </a:solidFill>
              </a:rPr>
              <a:t>Absprung-</a:t>
            </a:r>
          </a:p>
          <a:p>
            <a:pPr algn="ctr" eaLnBrk="1">
              <a:lnSpc>
                <a:spcPct val="93000"/>
              </a:lnSpc>
              <a:buClr>
                <a:srgbClr val="000000"/>
              </a:buClr>
              <a:buSzPct val="100000"/>
              <a:buFont typeface="Times New Roman" panose="02020603050405020304" pitchFamily="18" charset="0"/>
              <a:buNone/>
            </a:pPr>
            <a:r>
              <a:rPr lang="de-DE" altLang="de-DE" sz="1600">
                <a:solidFill>
                  <a:srgbClr val="000000"/>
                </a:solidFill>
              </a:rPr>
              <a:t>bewegung</a:t>
            </a:r>
          </a:p>
        </p:txBody>
      </p:sp>
      <p:sp>
        <p:nvSpPr>
          <p:cNvPr id="60428" name="Text Box 2">
            <a:extLst>
              <a:ext uri="{FF2B5EF4-FFF2-40B4-BE49-F238E27FC236}">
                <a16:creationId xmlns:a16="http://schemas.microsoft.com/office/drawing/2014/main" id="{E8C550D1-B1CA-413E-9101-5DDB0CD4BBDE}"/>
              </a:ext>
            </a:extLst>
          </p:cNvPr>
          <p:cNvSpPr txBox="1">
            <a:spLocks noChangeArrowheads="1"/>
          </p:cNvSpPr>
          <p:nvPr/>
        </p:nvSpPr>
        <p:spPr bwMode="auto">
          <a:xfrm>
            <a:off x="468313" y="620713"/>
            <a:ext cx="76327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2000"/>
              <a:t>Prinzip  der Anfangskraft </a:t>
            </a:r>
            <a:r>
              <a:rPr lang="de-DE" altLang="de-DE"/>
              <a:t>(</a:t>
            </a:r>
            <a:r>
              <a:rPr lang="de-DE" altLang="de-DE" i="1"/>
              <a:t>4. Biomechanische Prinzipien</a:t>
            </a:r>
            <a:r>
              <a:rPr lang="de-DE" altLang="de-DE"/>
              <a:t>)</a:t>
            </a:r>
          </a:p>
          <a:p>
            <a:pPr eaLnBrk="1" hangingPunct="1">
              <a:spcBef>
                <a:spcPct val="50000"/>
              </a:spcBef>
            </a:pPr>
            <a:endParaRPr lang="de-DE" altLang="de-DE" sz="2000"/>
          </a:p>
        </p:txBody>
      </p:sp>
      <p:sp>
        <p:nvSpPr>
          <p:cNvPr id="60429" name="AutoShape 16">
            <a:hlinkClick r:id="" action="ppaction://noaction" highlightClick="1"/>
            <a:hlinkHover r:id="rId4" action="ppaction://hlinksldjump"/>
            <a:extLst>
              <a:ext uri="{FF2B5EF4-FFF2-40B4-BE49-F238E27FC236}">
                <a16:creationId xmlns:a16="http://schemas.microsoft.com/office/drawing/2014/main" id="{7D915E0E-CCE6-4E72-82B8-6B5544C3A9F8}"/>
              </a:ext>
            </a:extLst>
          </p:cNvPr>
          <p:cNvSpPr>
            <a:spLocks noChangeArrowheads="1"/>
          </p:cNvSpPr>
          <p:nvPr/>
        </p:nvSpPr>
        <p:spPr bwMode="auto">
          <a:xfrm>
            <a:off x="8532813" y="5876925"/>
            <a:ext cx="431800" cy="431800"/>
          </a:xfrm>
          <a:prstGeom prst="actionButtonHome">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98309"/>
                                        </p:tgtEl>
                                        <p:attrNameLst>
                                          <p:attrName>style.visibility</p:attrName>
                                        </p:attrNameLst>
                                      </p:cBhvr>
                                      <p:to>
                                        <p:strVal val="visible"/>
                                      </p:to>
                                    </p:set>
                                    <p:animEffect transition="in" filter="fade">
                                      <p:cBhvr additive="repl">
                                        <p:cTn id="7" dur="2000"/>
                                        <p:tgtEl>
                                          <p:spTgt spid="98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98308"/>
                                        </p:tgtEl>
                                        <p:attrNameLst>
                                          <p:attrName>style.visibility</p:attrName>
                                        </p:attrNameLst>
                                      </p:cBhvr>
                                      <p:to>
                                        <p:strVal val="visible"/>
                                      </p:to>
                                    </p:set>
                                    <p:animEffect transition="in" filter="fade">
                                      <p:cBhvr additive="repl">
                                        <p:cTn id="12" dur="2000"/>
                                        <p:tgtEl>
                                          <p:spTgt spid="983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98310"/>
                                        </p:tgtEl>
                                        <p:attrNameLst>
                                          <p:attrName>style.visibility</p:attrName>
                                        </p:attrNameLst>
                                      </p:cBhvr>
                                      <p:to>
                                        <p:strVal val="visible"/>
                                      </p:to>
                                    </p:set>
                                    <p:animEffect transition="in" filter="fade">
                                      <p:cBhvr additive="repl">
                                        <p:cTn id="17" dur="2000"/>
                                        <p:tgtEl>
                                          <p:spTgt spid="983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98311"/>
                                        </p:tgtEl>
                                        <p:attrNameLst>
                                          <p:attrName>style.visibility</p:attrName>
                                        </p:attrNameLst>
                                      </p:cBhvr>
                                      <p:to>
                                        <p:strVal val="visible"/>
                                      </p:to>
                                    </p:set>
                                    <p:animEffect transition="in" filter="fade">
                                      <p:cBhvr additive="repl">
                                        <p:cTn id="22" dur="2000"/>
                                        <p:tgtEl>
                                          <p:spTgt spid="983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additive="repl">
                                        <p:cTn id="26" dur="1" fill="hold">
                                          <p:stCondLst>
                                            <p:cond delay="0"/>
                                          </p:stCondLst>
                                        </p:cTn>
                                        <p:tgtEl>
                                          <p:spTgt spid="98312"/>
                                        </p:tgtEl>
                                        <p:attrNameLst>
                                          <p:attrName>style.visibility</p:attrName>
                                        </p:attrNameLst>
                                      </p:cBhvr>
                                      <p:to>
                                        <p:strVal val="visible"/>
                                      </p:to>
                                    </p:set>
                                    <p:animEffect transition="in" filter="fade">
                                      <p:cBhvr additive="repl">
                                        <p:cTn id="27" dur="2000"/>
                                        <p:tgtEl>
                                          <p:spTgt spid="983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fill="hold" nodeType="clickEffect">
                                  <p:stCondLst>
                                    <p:cond delay="0"/>
                                  </p:stCondLst>
                                  <p:childTnLst>
                                    <p:set>
                                      <p:cBhvr additive="repl">
                                        <p:cTn id="31" dur="1" fill="hold">
                                          <p:stCondLst>
                                            <p:cond delay="0"/>
                                          </p:stCondLst>
                                        </p:cTn>
                                        <p:tgtEl>
                                          <p:spTgt spid="98313"/>
                                        </p:tgtEl>
                                        <p:attrNameLst>
                                          <p:attrName>style.visibility</p:attrName>
                                        </p:attrNameLst>
                                      </p:cBhvr>
                                      <p:to>
                                        <p:strVal val="visible"/>
                                      </p:to>
                                    </p:set>
                                    <p:animEffect transition="in" filter="fade">
                                      <p:cBhvr additive="repl">
                                        <p:cTn id="32" dur="2000"/>
                                        <p:tgtEl>
                                          <p:spTgt spid="983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5" presetClass="entr" fill="hold" nodeType="clickEffect">
                                  <p:stCondLst>
                                    <p:cond delay="0"/>
                                  </p:stCondLst>
                                  <p:childTnLst>
                                    <p:set>
                                      <p:cBhvr additive="repl">
                                        <p:cTn id="36" dur="1" fill="hold">
                                          <p:stCondLst>
                                            <p:cond delay="0"/>
                                          </p:stCondLst>
                                        </p:cTn>
                                        <p:tgtEl>
                                          <p:spTgt spid="98315"/>
                                        </p:tgtEl>
                                        <p:attrNameLst>
                                          <p:attrName>style.visibility</p:attrName>
                                        </p:attrNameLst>
                                      </p:cBhvr>
                                      <p:to>
                                        <p:strVal val="visible"/>
                                      </p:to>
                                    </p:set>
                                    <p:anim calcmode="lin" valueType="num">
                                      <p:cBhvr additive="repl">
                                        <p:cTn id="37" dur="1000" fill="hold"/>
                                        <p:tgtEl>
                                          <p:spTgt spid="98315"/>
                                        </p:tgtEl>
                                        <p:attrNameLst>
                                          <p:attrName>ppt_w</p:attrName>
                                        </p:attrNameLst>
                                      </p:cBhvr>
                                      <p:tavLst>
                                        <p:tav tm="100000">
                                          <p:val>
                                            <p:strVal val="#ppt_w*0.70"/>
                                          </p:val>
                                        </p:tav>
                                        <p:tav>
                                          <p:val>
                                            <p:strVal val="#ppt_w"/>
                                          </p:val>
                                        </p:tav>
                                      </p:tavLst>
                                    </p:anim>
                                    <p:anim calcmode="lin" valueType="num">
                                      <p:cBhvr additive="repl">
                                        <p:cTn id="38" dur="1000" fill="hold"/>
                                        <p:tgtEl>
                                          <p:spTgt spid="98315"/>
                                        </p:tgtEl>
                                        <p:attrNameLst>
                                          <p:attrName>ppt_h</p:attrName>
                                        </p:attrNameLst>
                                      </p:cBhvr>
                                      <p:tavLst>
                                        <p:tav tm="100000">
                                          <p:val>
                                            <p:strVal val="#ppt_h"/>
                                          </p:val>
                                        </p:tav>
                                        <p:tav>
                                          <p:val>
                                            <p:strVal val="#ppt_h"/>
                                          </p:val>
                                        </p:tav>
                                      </p:tavLst>
                                    </p:anim>
                                    <p:animEffect transition="in" filter="fade">
                                      <p:cBhvr additive="repl">
                                        <p:cTn id="39" dur="1000"/>
                                        <p:tgtEl>
                                          <p:spTgt spid="983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fill="hold" nodeType="clickEffect">
                                  <p:stCondLst>
                                    <p:cond delay="0"/>
                                  </p:stCondLst>
                                  <p:childTnLst>
                                    <p:set>
                                      <p:cBhvr additive="repl">
                                        <p:cTn id="43" dur="1" fill="hold">
                                          <p:stCondLst>
                                            <p:cond delay="0"/>
                                          </p:stCondLst>
                                        </p:cTn>
                                        <p:tgtEl>
                                          <p:spTgt spid="98316"/>
                                        </p:tgtEl>
                                        <p:attrNameLst>
                                          <p:attrName>style.visibility</p:attrName>
                                        </p:attrNameLst>
                                      </p:cBhvr>
                                      <p:to>
                                        <p:strVal val="visible"/>
                                      </p:to>
                                    </p:set>
                                    <p:animEffect transition="in" filter="fade">
                                      <p:cBhvr additive="repl">
                                        <p:cTn id="44" dur="2000"/>
                                        <p:tgtEl>
                                          <p:spTgt spid="9831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fill="hold" nodeType="clickEffect">
                                  <p:stCondLst>
                                    <p:cond delay="0"/>
                                  </p:stCondLst>
                                  <p:childTnLst>
                                    <p:set>
                                      <p:cBhvr additive="repl">
                                        <p:cTn id="48" dur="1" fill="hold">
                                          <p:stCondLst>
                                            <p:cond delay="0"/>
                                          </p:stCondLst>
                                        </p:cTn>
                                        <p:tgtEl>
                                          <p:spTgt spid="98317"/>
                                        </p:tgtEl>
                                        <p:attrNameLst>
                                          <p:attrName>style.visibility</p:attrName>
                                        </p:attrNameLst>
                                      </p:cBhvr>
                                      <p:to>
                                        <p:strVal val="visible"/>
                                      </p:to>
                                    </p:set>
                                    <p:animEffect transition="in" filter="fade">
                                      <p:cBhvr additive="repl">
                                        <p:cTn id="49" dur="2000"/>
                                        <p:tgtEl>
                                          <p:spTgt spid="98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ußzeilenplatzhalter 1">
            <a:extLst>
              <a:ext uri="{FF2B5EF4-FFF2-40B4-BE49-F238E27FC236}">
                <a16:creationId xmlns:a16="http://schemas.microsoft.com/office/drawing/2014/main" id="{17E717AB-C159-4C64-99C9-78D66BAFE9C8}"/>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62467" name="Foliennummernplatzhalter 2">
            <a:extLst>
              <a:ext uri="{FF2B5EF4-FFF2-40B4-BE49-F238E27FC236}">
                <a16:creationId xmlns:a16="http://schemas.microsoft.com/office/drawing/2014/main" id="{3EF23B36-2C94-4259-BA25-75B67829D744}"/>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B77717B6-9EA6-4184-AB34-86FDEE92358E}" type="slidenum">
              <a:rPr lang="de-DE" altLang="de-DE" sz="1200"/>
              <a:pPr algn="r" eaLnBrk="1" hangingPunct="1"/>
              <a:t>27</a:t>
            </a:fld>
            <a:endParaRPr lang="de-DE" altLang="de-DE" sz="1200"/>
          </a:p>
        </p:txBody>
      </p:sp>
      <p:sp>
        <p:nvSpPr>
          <p:cNvPr id="62468" name="Text Box 8">
            <a:extLst>
              <a:ext uri="{FF2B5EF4-FFF2-40B4-BE49-F238E27FC236}">
                <a16:creationId xmlns:a16="http://schemas.microsoft.com/office/drawing/2014/main" id="{C2FABE74-7586-4F65-B084-AA3BBD948E54}"/>
              </a:ext>
            </a:extLst>
          </p:cNvPr>
          <p:cNvSpPr txBox="1">
            <a:spLocks noChangeArrowheads="1"/>
          </p:cNvSpPr>
          <p:nvPr/>
        </p:nvSpPr>
        <p:spPr bwMode="auto">
          <a:xfrm>
            <a:off x="468313" y="1773238"/>
            <a:ext cx="3398837"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2000"/>
              <a:t>Bei einer sportlichen Bewegung, bei der der Sportler oder das Sportgerät eine hohe Endgeschwindigkeit erreichen soll, ist auf einen optimal langen Beschleunigungsweg zu achten.</a:t>
            </a:r>
          </a:p>
        </p:txBody>
      </p:sp>
      <p:sp>
        <p:nvSpPr>
          <p:cNvPr id="62469" name="Text Box 9">
            <a:extLst>
              <a:ext uri="{FF2B5EF4-FFF2-40B4-BE49-F238E27FC236}">
                <a16:creationId xmlns:a16="http://schemas.microsoft.com/office/drawing/2014/main" id="{07F56CD9-C4EB-453E-AAD8-A3BB65E338D7}"/>
              </a:ext>
            </a:extLst>
          </p:cNvPr>
          <p:cNvSpPr txBox="1">
            <a:spLocks noChangeArrowheads="1"/>
          </p:cNvSpPr>
          <p:nvPr/>
        </p:nvSpPr>
        <p:spPr bwMode="auto">
          <a:xfrm>
            <a:off x="539750" y="908050"/>
            <a:ext cx="86042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2000"/>
              <a:t>Prinzip des optimales Beschleunigungswegs </a:t>
            </a:r>
            <a:r>
              <a:rPr lang="de-DE" altLang="de-DE"/>
              <a:t>(</a:t>
            </a:r>
            <a:r>
              <a:rPr lang="de-DE" altLang="de-DE" i="1"/>
              <a:t>4. Biomechanische Prinzipien</a:t>
            </a:r>
            <a:r>
              <a:rPr lang="de-DE" altLang="de-DE"/>
              <a:t>)</a:t>
            </a:r>
          </a:p>
          <a:p>
            <a:pPr eaLnBrk="1" hangingPunct="1">
              <a:spcBef>
                <a:spcPct val="50000"/>
              </a:spcBef>
            </a:pPr>
            <a:endParaRPr lang="de-DE" altLang="de-DE" sz="2000"/>
          </a:p>
        </p:txBody>
      </p:sp>
      <p:sp>
        <p:nvSpPr>
          <p:cNvPr id="62470" name="Text Box 11">
            <a:extLst>
              <a:ext uri="{FF2B5EF4-FFF2-40B4-BE49-F238E27FC236}">
                <a16:creationId xmlns:a16="http://schemas.microsoft.com/office/drawing/2014/main" id="{18FFD711-A03B-461E-9560-19B64E621877}"/>
              </a:ext>
            </a:extLst>
          </p:cNvPr>
          <p:cNvSpPr txBox="1">
            <a:spLocks noChangeArrowheads="1"/>
          </p:cNvSpPr>
          <p:nvPr/>
        </p:nvSpPr>
        <p:spPr bwMode="auto">
          <a:xfrm>
            <a:off x="395288" y="5516563"/>
            <a:ext cx="2303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i="1"/>
              <a:t>Vgl. Seite 67</a:t>
            </a:r>
          </a:p>
        </p:txBody>
      </p:sp>
      <p:pic>
        <p:nvPicPr>
          <p:cNvPr id="8" name="Picture 8">
            <a:extLst>
              <a:ext uri="{FF2B5EF4-FFF2-40B4-BE49-F238E27FC236}">
                <a16:creationId xmlns:a16="http://schemas.microsoft.com/office/drawing/2014/main" id="{69BCED71-DB2C-464D-A5A9-F459D148A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725" y="1503363"/>
            <a:ext cx="4965700"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a:extLst>
              <a:ext uri="{FF2B5EF4-FFF2-40B4-BE49-F238E27FC236}">
                <a16:creationId xmlns:a16="http://schemas.microsoft.com/office/drawing/2014/main" id="{4844E863-1B2C-4929-AE96-517ECDD6B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1730375"/>
            <a:ext cx="3933825" cy="4311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type="oval" w="med" len="me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0357" name="Picture 5">
            <a:extLst>
              <a:ext uri="{FF2B5EF4-FFF2-40B4-BE49-F238E27FC236}">
                <a16:creationId xmlns:a16="http://schemas.microsoft.com/office/drawing/2014/main" id="{FE0651AE-32B0-48D0-B0E5-25C5A6046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727200"/>
            <a:ext cx="3832225" cy="4278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type="oval" w="med" len="me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358" name="AutoShape 6">
            <a:extLst>
              <a:ext uri="{FF2B5EF4-FFF2-40B4-BE49-F238E27FC236}">
                <a16:creationId xmlns:a16="http://schemas.microsoft.com/office/drawing/2014/main" id="{92713BC4-2277-4F6C-B381-279EC4B60F8A}"/>
              </a:ext>
            </a:extLst>
          </p:cNvPr>
          <p:cNvSpPr>
            <a:spLocks/>
          </p:cNvSpPr>
          <p:nvPr/>
        </p:nvSpPr>
        <p:spPr bwMode="auto">
          <a:xfrm>
            <a:off x="2916238" y="3500438"/>
            <a:ext cx="4427537" cy="1795462"/>
          </a:xfrm>
          <a:prstGeom prst="leftRightArrowCallout">
            <a:avLst>
              <a:gd name="adj1" fmla="val 25000"/>
              <a:gd name="adj2" fmla="val 24537"/>
              <a:gd name="adj3" fmla="val 30824"/>
              <a:gd name="adj4" fmla="val 50000"/>
            </a:avLst>
          </a:prstGeom>
          <a:gradFill rotWithShape="0">
            <a:gsLst>
              <a:gs pos="0">
                <a:srgbClr val="FFFFFF"/>
              </a:gs>
              <a:gs pos="100000">
                <a:srgbClr val="FF0000">
                  <a:alpha val="50000"/>
                </a:srgbClr>
              </a:gs>
            </a:gsLst>
            <a:path path="rect">
              <a:fillToRect l="50000" t="50000" r="50000" b="50000"/>
            </a:path>
          </a:gradFill>
          <a:ln w="9525">
            <a:solidFill>
              <a:srgbClr val="000000"/>
            </a:solidFill>
            <a:prstDash val="sysDot"/>
            <a:round/>
            <a:headEnd type="oval"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nchor="ctr"/>
          <a:lstStyle>
            <a:lvl1pPr defTabSz="407988">
              <a:tabLst>
                <a:tab pos="369888" algn="l"/>
                <a:tab pos="657225" algn="l"/>
                <a:tab pos="1312863" algn="l"/>
                <a:tab pos="1970088" algn="l"/>
                <a:tab pos="2627313" algn="l"/>
                <a:tab pos="3282950" algn="l"/>
                <a:tab pos="3940175" algn="l"/>
              </a:tabLst>
              <a:defRPr>
                <a:solidFill>
                  <a:schemeClr val="bg1"/>
                </a:solidFill>
                <a:latin typeface="Arial" panose="020B0604020202020204" pitchFamily="34" charset="0"/>
              </a:defRPr>
            </a:lvl1pPr>
            <a:lvl2pPr marL="674688" indent="-260350" defTabSz="407988">
              <a:tabLst>
                <a:tab pos="369888" algn="l"/>
                <a:tab pos="657225" algn="l"/>
                <a:tab pos="1312863" algn="l"/>
                <a:tab pos="1970088" algn="l"/>
                <a:tab pos="2627313" algn="l"/>
                <a:tab pos="3282950" algn="l"/>
                <a:tab pos="3940175" algn="l"/>
              </a:tabLst>
              <a:defRPr>
                <a:solidFill>
                  <a:schemeClr val="bg1"/>
                </a:solidFill>
                <a:latin typeface="Arial" panose="020B0604020202020204" pitchFamily="34" charset="0"/>
              </a:defRPr>
            </a:lvl2pPr>
            <a:lvl3pPr marL="1036638" indent="-207963" defTabSz="407988">
              <a:tabLst>
                <a:tab pos="369888" algn="l"/>
                <a:tab pos="657225" algn="l"/>
                <a:tab pos="1312863" algn="l"/>
                <a:tab pos="1970088" algn="l"/>
                <a:tab pos="2627313" algn="l"/>
                <a:tab pos="3282950" algn="l"/>
                <a:tab pos="3940175" algn="l"/>
              </a:tabLst>
              <a:defRPr>
                <a:solidFill>
                  <a:schemeClr val="bg1"/>
                </a:solidFill>
                <a:latin typeface="Arial" panose="020B0604020202020204" pitchFamily="34" charset="0"/>
              </a:defRPr>
            </a:lvl3pPr>
            <a:lvl4pPr marL="1450975" indent="-206375" defTabSz="407988">
              <a:tabLst>
                <a:tab pos="369888" algn="l"/>
                <a:tab pos="657225" algn="l"/>
                <a:tab pos="1312863" algn="l"/>
                <a:tab pos="1970088" algn="l"/>
                <a:tab pos="2627313" algn="l"/>
                <a:tab pos="3282950" algn="l"/>
                <a:tab pos="3940175" algn="l"/>
              </a:tabLst>
              <a:defRPr>
                <a:solidFill>
                  <a:schemeClr val="bg1"/>
                </a:solidFill>
                <a:latin typeface="Arial" panose="020B0604020202020204" pitchFamily="34" charset="0"/>
              </a:defRPr>
            </a:lvl4pPr>
            <a:lvl5pPr marL="1866900" indent="-207963" defTabSz="407988">
              <a:tabLst>
                <a:tab pos="369888" algn="l"/>
                <a:tab pos="657225" algn="l"/>
                <a:tab pos="1312863" algn="l"/>
                <a:tab pos="1970088" algn="l"/>
                <a:tab pos="2627313" algn="l"/>
                <a:tab pos="3282950" algn="l"/>
                <a:tab pos="3940175" algn="l"/>
              </a:tabLst>
              <a:defRPr>
                <a:solidFill>
                  <a:schemeClr val="bg1"/>
                </a:solidFill>
                <a:latin typeface="Arial" panose="020B0604020202020204" pitchFamily="34" charset="0"/>
              </a:defRPr>
            </a:lvl5pPr>
            <a:lvl6pPr marL="2324100" indent="-207963" defTabSz="407988" eaLnBrk="0" fontAlgn="base" hangingPunct="0">
              <a:spcBef>
                <a:spcPct val="0"/>
              </a:spcBef>
              <a:spcAft>
                <a:spcPct val="0"/>
              </a:spcAft>
              <a:tabLst>
                <a:tab pos="369888" algn="l"/>
                <a:tab pos="657225" algn="l"/>
                <a:tab pos="1312863" algn="l"/>
                <a:tab pos="1970088" algn="l"/>
                <a:tab pos="2627313" algn="l"/>
                <a:tab pos="3282950" algn="l"/>
                <a:tab pos="3940175" algn="l"/>
              </a:tabLst>
              <a:defRPr>
                <a:solidFill>
                  <a:schemeClr val="bg1"/>
                </a:solidFill>
                <a:latin typeface="Arial" panose="020B0604020202020204" pitchFamily="34" charset="0"/>
              </a:defRPr>
            </a:lvl6pPr>
            <a:lvl7pPr marL="2781300" indent="-207963" defTabSz="407988" eaLnBrk="0" fontAlgn="base" hangingPunct="0">
              <a:spcBef>
                <a:spcPct val="0"/>
              </a:spcBef>
              <a:spcAft>
                <a:spcPct val="0"/>
              </a:spcAft>
              <a:tabLst>
                <a:tab pos="369888" algn="l"/>
                <a:tab pos="657225" algn="l"/>
                <a:tab pos="1312863" algn="l"/>
                <a:tab pos="1970088" algn="l"/>
                <a:tab pos="2627313" algn="l"/>
                <a:tab pos="3282950" algn="l"/>
                <a:tab pos="3940175" algn="l"/>
              </a:tabLst>
              <a:defRPr>
                <a:solidFill>
                  <a:schemeClr val="bg1"/>
                </a:solidFill>
                <a:latin typeface="Arial" panose="020B0604020202020204" pitchFamily="34" charset="0"/>
              </a:defRPr>
            </a:lvl7pPr>
            <a:lvl8pPr marL="3238500" indent="-207963" defTabSz="407988" eaLnBrk="0" fontAlgn="base" hangingPunct="0">
              <a:spcBef>
                <a:spcPct val="0"/>
              </a:spcBef>
              <a:spcAft>
                <a:spcPct val="0"/>
              </a:spcAft>
              <a:tabLst>
                <a:tab pos="369888" algn="l"/>
                <a:tab pos="657225" algn="l"/>
                <a:tab pos="1312863" algn="l"/>
                <a:tab pos="1970088" algn="l"/>
                <a:tab pos="2627313" algn="l"/>
                <a:tab pos="3282950" algn="l"/>
                <a:tab pos="3940175" algn="l"/>
              </a:tabLst>
              <a:defRPr>
                <a:solidFill>
                  <a:schemeClr val="bg1"/>
                </a:solidFill>
                <a:latin typeface="Arial" panose="020B0604020202020204" pitchFamily="34" charset="0"/>
              </a:defRPr>
            </a:lvl8pPr>
            <a:lvl9pPr marL="3695700" indent="-207963" defTabSz="407988" eaLnBrk="0" fontAlgn="base" hangingPunct="0">
              <a:spcBef>
                <a:spcPct val="0"/>
              </a:spcBef>
              <a:spcAft>
                <a:spcPct val="0"/>
              </a:spcAft>
              <a:tabLst>
                <a:tab pos="369888" algn="l"/>
                <a:tab pos="657225" algn="l"/>
                <a:tab pos="1312863" algn="l"/>
                <a:tab pos="1970088" algn="l"/>
                <a:tab pos="2627313" algn="l"/>
                <a:tab pos="3282950" algn="l"/>
                <a:tab pos="3940175" algn="l"/>
              </a:tabLst>
              <a:defRPr>
                <a:solidFill>
                  <a:schemeClr val="bg1"/>
                </a:solidFill>
                <a:latin typeface="Arial" panose="020B0604020202020204" pitchFamily="34" charset="0"/>
              </a:defRPr>
            </a:lvl9pPr>
          </a:lstStyle>
          <a:p>
            <a:pPr algn="ctr" eaLnBrk="1">
              <a:lnSpc>
                <a:spcPct val="93000"/>
              </a:lnSpc>
              <a:buClr>
                <a:srgbClr val="000000"/>
              </a:buClr>
              <a:buSzPct val="100000"/>
              <a:buFont typeface="Times New Roman" panose="02020603050405020304" pitchFamily="18" charset="0"/>
              <a:buNone/>
            </a:pPr>
            <a:r>
              <a:rPr lang="de-DE" altLang="de-DE" sz="1600">
                <a:solidFill>
                  <a:srgbClr val="000000"/>
                </a:solidFill>
              </a:rPr>
              <a:t>Optimaler </a:t>
            </a:r>
          </a:p>
          <a:p>
            <a:pPr algn="ctr" eaLnBrk="1">
              <a:lnSpc>
                <a:spcPct val="93000"/>
              </a:lnSpc>
              <a:buClr>
                <a:srgbClr val="000000"/>
              </a:buClr>
              <a:buSzPct val="100000"/>
              <a:buFont typeface="Times New Roman" panose="02020603050405020304" pitchFamily="18" charset="0"/>
              <a:buNone/>
            </a:pPr>
            <a:r>
              <a:rPr lang="de-DE" altLang="de-DE" sz="1600">
                <a:solidFill>
                  <a:srgbClr val="000000"/>
                </a:solidFill>
              </a:rPr>
              <a:t>Beschleunigungsweg </a:t>
            </a:r>
          </a:p>
          <a:p>
            <a:pPr algn="ctr" eaLnBrk="1">
              <a:lnSpc>
                <a:spcPct val="93000"/>
              </a:lnSpc>
              <a:buClr>
                <a:srgbClr val="000000"/>
              </a:buClr>
              <a:buSzPct val="100000"/>
              <a:buFont typeface="Times New Roman" panose="02020603050405020304" pitchFamily="18" charset="0"/>
              <a:buNone/>
            </a:pPr>
            <a:r>
              <a:rPr lang="de-DE" altLang="de-DE" sz="1600">
                <a:solidFill>
                  <a:srgbClr val="000000"/>
                </a:solidFill>
              </a:rPr>
              <a:t>zwischen den </a:t>
            </a:r>
          </a:p>
          <a:p>
            <a:pPr algn="ctr" eaLnBrk="1">
              <a:lnSpc>
                <a:spcPct val="93000"/>
              </a:lnSpc>
              <a:buClr>
                <a:srgbClr val="000000"/>
              </a:buClr>
              <a:buSzPct val="100000"/>
              <a:buFont typeface="Times New Roman" panose="02020603050405020304" pitchFamily="18" charset="0"/>
              <a:buNone/>
            </a:pPr>
            <a:r>
              <a:rPr lang="de-DE" altLang="de-DE" sz="1600">
                <a:solidFill>
                  <a:srgbClr val="000000"/>
                </a:solidFill>
              </a:rPr>
              <a:t>beiden Extrema. </a:t>
            </a:r>
          </a:p>
        </p:txBody>
      </p:sp>
      <p:sp>
        <p:nvSpPr>
          <p:cNvPr id="63493" name="Text Box 8">
            <a:extLst>
              <a:ext uri="{FF2B5EF4-FFF2-40B4-BE49-F238E27FC236}">
                <a16:creationId xmlns:a16="http://schemas.microsoft.com/office/drawing/2014/main" id="{541A1D07-3EA0-49DE-AF63-09ADBF5AD3F5}"/>
              </a:ext>
            </a:extLst>
          </p:cNvPr>
          <p:cNvSpPr txBox="1">
            <a:spLocks noChangeArrowheads="1"/>
          </p:cNvSpPr>
          <p:nvPr/>
        </p:nvSpPr>
        <p:spPr bwMode="auto">
          <a:xfrm>
            <a:off x="539750" y="908050"/>
            <a:ext cx="86042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2000"/>
              <a:t>Prinzip des optimales Beschleunigungswegs </a:t>
            </a:r>
            <a:r>
              <a:rPr lang="de-DE" altLang="de-DE"/>
              <a:t>(</a:t>
            </a:r>
            <a:r>
              <a:rPr lang="de-DE" altLang="de-DE" i="1"/>
              <a:t>4. Biomechanische Prinzipien</a:t>
            </a:r>
            <a:r>
              <a:rPr lang="de-DE" altLang="de-DE"/>
              <a:t>)</a:t>
            </a:r>
          </a:p>
          <a:p>
            <a:pPr eaLnBrk="1" hangingPunct="1">
              <a:spcBef>
                <a:spcPct val="50000"/>
              </a:spcBef>
            </a:pPr>
            <a:endParaRPr lang="de-DE" altLang="de-DE" sz="2000"/>
          </a:p>
        </p:txBody>
      </p:sp>
      <p:sp>
        <p:nvSpPr>
          <p:cNvPr id="63494" name="AutoShape 9">
            <a:hlinkClick r:id="" action="ppaction://noaction" highlightClick="1"/>
            <a:hlinkHover r:id="rId5" action="ppaction://hlinksldjump"/>
            <a:extLst>
              <a:ext uri="{FF2B5EF4-FFF2-40B4-BE49-F238E27FC236}">
                <a16:creationId xmlns:a16="http://schemas.microsoft.com/office/drawing/2014/main" id="{DACD717C-7471-4C6D-A187-FFF5AC06030F}"/>
              </a:ext>
            </a:extLst>
          </p:cNvPr>
          <p:cNvSpPr>
            <a:spLocks noChangeArrowheads="1"/>
          </p:cNvSpPr>
          <p:nvPr/>
        </p:nvSpPr>
        <p:spPr bwMode="auto">
          <a:xfrm>
            <a:off x="8532813" y="5876925"/>
            <a:ext cx="431800" cy="431800"/>
          </a:xfrm>
          <a:prstGeom prst="actionButtonHome">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00356"/>
                                        </p:tgtEl>
                                        <p:attrNameLst>
                                          <p:attrName>style.visibility</p:attrName>
                                        </p:attrNameLst>
                                      </p:cBhvr>
                                      <p:to>
                                        <p:strVal val="visible"/>
                                      </p:to>
                                    </p:set>
                                    <p:animEffect transition="in" filter="fade">
                                      <p:cBhvr additive="repl">
                                        <p:cTn id="7" dur="2000"/>
                                        <p:tgtEl>
                                          <p:spTgt spid="10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100357"/>
                                        </p:tgtEl>
                                        <p:attrNameLst>
                                          <p:attrName>style.visibility</p:attrName>
                                        </p:attrNameLst>
                                      </p:cBhvr>
                                      <p:to>
                                        <p:strVal val="visible"/>
                                      </p:to>
                                    </p:set>
                                    <p:animEffect transition="in" filter="fade">
                                      <p:cBhvr additive="repl">
                                        <p:cTn id="12" dur="2000"/>
                                        <p:tgtEl>
                                          <p:spTgt spid="1003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100358"/>
                                        </p:tgtEl>
                                        <p:attrNameLst>
                                          <p:attrName>style.visibility</p:attrName>
                                        </p:attrNameLst>
                                      </p:cBhvr>
                                      <p:to>
                                        <p:strVal val="visible"/>
                                      </p:to>
                                    </p:set>
                                    <p:animEffect transition="in" filter="fade">
                                      <p:cBhvr additive="repl">
                                        <p:cTn id="17" dur="2000"/>
                                        <p:tgtEl>
                                          <p:spTgt spid="100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ußzeilenplatzhalter 1">
            <a:extLst>
              <a:ext uri="{FF2B5EF4-FFF2-40B4-BE49-F238E27FC236}">
                <a16:creationId xmlns:a16="http://schemas.microsoft.com/office/drawing/2014/main" id="{6D2064FF-965F-416C-8124-C7D1BDCA9ABF}"/>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65539" name="Foliennummernplatzhalter 2">
            <a:extLst>
              <a:ext uri="{FF2B5EF4-FFF2-40B4-BE49-F238E27FC236}">
                <a16:creationId xmlns:a16="http://schemas.microsoft.com/office/drawing/2014/main" id="{5B7F5C16-E066-4B6E-8831-D31E72DC3900}"/>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9DBB27E2-417B-4D92-9352-05E137EB56C0}" type="slidenum">
              <a:rPr lang="de-DE" altLang="de-DE" sz="1200"/>
              <a:pPr algn="r" eaLnBrk="1" hangingPunct="1"/>
              <a:t>29</a:t>
            </a:fld>
            <a:endParaRPr lang="de-DE" altLang="de-DE" sz="1200"/>
          </a:p>
        </p:txBody>
      </p:sp>
      <p:sp>
        <p:nvSpPr>
          <p:cNvPr id="65540" name="Text Box 2">
            <a:extLst>
              <a:ext uri="{FF2B5EF4-FFF2-40B4-BE49-F238E27FC236}">
                <a16:creationId xmlns:a16="http://schemas.microsoft.com/office/drawing/2014/main" id="{7F918047-C8F3-4440-8648-17832B0FE07A}"/>
              </a:ext>
            </a:extLst>
          </p:cNvPr>
          <p:cNvSpPr txBox="1">
            <a:spLocks noChangeArrowheads="1"/>
          </p:cNvSpPr>
          <p:nvPr/>
        </p:nvSpPr>
        <p:spPr bwMode="auto">
          <a:xfrm>
            <a:off x="539750" y="765175"/>
            <a:ext cx="4895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2000"/>
              <a:t>Das Go-and-Stop-Prinzip</a:t>
            </a:r>
          </a:p>
        </p:txBody>
      </p:sp>
      <p:sp>
        <p:nvSpPr>
          <p:cNvPr id="65541" name="Text Box 7">
            <a:extLst>
              <a:ext uri="{FF2B5EF4-FFF2-40B4-BE49-F238E27FC236}">
                <a16:creationId xmlns:a16="http://schemas.microsoft.com/office/drawing/2014/main" id="{5AEA927E-1371-4F80-9083-FA7BB5011437}"/>
              </a:ext>
            </a:extLst>
          </p:cNvPr>
          <p:cNvSpPr txBox="1">
            <a:spLocks noChangeArrowheads="1"/>
          </p:cNvSpPr>
          <p:nvPr/>
        </p:nvSpPr>
        <p:spPr bwMode="auto">
          <a:xfrm>
            <a:off x="611188" y="1773238"/>
            <a:ext cx="792162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sz="2000"/>
              <a:t>Hat ein Sportler einem Objekt durch seine Extremitäten eine hohe Endgeschwindigkeit zu erteilen, dann sind die an der Beschleunigung beteiligten Körperteile stets so zu bewegen, dass zum Objekt hin ein sukzessives Beschleunigen und Abstoppen stattfindet.</a:t>
            </a:r>
          </a:p>
          <a:p>
            <a:pPr eaLnBrk="1" hangingPunct="1"/>
            <a:r>
              <a:rPr lang="de-DE" altLang="de-DE" sz="2000"/>
              <a:t>Objektferne Körperteile werden also nacheinander in der gewünschten Bewegungsrichtung auf hohe Endgeschwindigkeit gebracht und ebenso nacheinander beim Erreichen der hohen Geschwindigkeit abgestoppt.</a:t>
            </a:r>
          </a:p>
          <a:p>
            <a:pPr eaLnBrk="1" hangingPunct="1"/>
            <a:r>
              <a:rPr lang="de-DE" altLang="de-DE" sz="2000"/>
              <a:t>(Vgl. S. 68)</a:t>
            </a:r>
          </a:p>
        </p:txBody>
      </p:sp>
      <p:sp>
        <p:nvSpPr>
          <p:cNvPr id="65542" name="AutoShape 11">
            <a:hlinkClick r:id="" action="ppaction://noaction" highlightClick="1"/>
            <a:hlinkHover r:id="" action="ppaction://hlinkshowjump?jump=lastslideviewed"/>
            <a:extLst>
              <a:ext uri="{FF2B5EF4-FFF2-40B4-BE49-F238E27FC236}">
                <a16:creationId xmlns:a16="http://schemas.microsoft.com/office/drawing/2014/main" id="{7D54DA13-E8E0-4828-BF4F-C41174AD2A50}"/>
              </a:ext>
            </a:extLst>
          </p:cNvPr>
          <p:cNvSpPr>
            <a:spLocks noChangeArrowheads="1"/>
          </p:cNvSpPr>
          <p:nvPr/>
        </p:nvSpPr>
        <p:spPr bwMode="auto">
          <a:xfrm>
            <a:off x="8459788" y="5805488"/>
            <a:ext cx="288925" cy="287337"/>
          </a:xfrm>
          <a:prstGeom prst="actionButtonReturn">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1">
            <a:extLst>
              <a:ext uri="{FF2B5EF4-FFF2-40B4-BE49-F238E27FC236}">
                <a16:creationId xmlns:a16="http://schemas.microsoft.com/office/drawing/2014/main" id="{2A182623-F724-40C4-AA06-DEA3BFBA8B23}"/>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20483" name="Foliennummernplatzhalter 2">
            <a:extLst>
              <a:ext uri="{FF2B5EF4-FFF2-40B4-BE49-F238E27FC236}">
                <a16:creationId xmlns:a16="http://schemas.microsoft.com/office/drawing/2014/main" id="{70AC49F0-8734-4DBF-90B0-384CF92D6476}"/>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2E56511E-9611-48EC-98BC-E7AB4CD984CA}" type="slidenum">
              <a:rPr lang="de-DE" altLang="de-DE" sz="1200"/>
              <a:pPr algn="r" eaLnBrk="1" hangingPunct="1"/>
              <a:t>3</a:t>
            </a:fld>
            <a:endParaRPr lang="de-DE" altLang="de-DE" sz="1200"/>
          </a:p>
        </p:txBody>
      </p:sp>
      <p:sp>
        <p:nvSpPr>
          <p:cNvPr id="20484" name="Text Box 2">
            <a:extLst>
              <a:ext uri="{FF2B5EF4-FFF2-40B4-BE49-F238E27FC236}">
                <a16:creationId xmlns:a16="http://schemas.microsoft.com/office/drawing/2014/main" id="{0BF8D918-EB4E-46B8-8911-BA337220DEF9}"/>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 Mechanische Wurfprinzipien</a:t>
            </a:r>
          </a:p>
        </p:txBody>
      </p:sp>
      <p:sp>
        <p:nvSpPr>
          <p:cNvPr id="20485" name="Text Box 3">
            <a:extLst>
              <a:ext uri="{FF2B5EF4-FFF2-40B4-BE49-F238E27FC236}">
                <a16:creationId xmlns:a16="http://schemas.microsoft.com/office/drawing/2014/main" id="{2CC50DBE-B89D-4648-8271-3E852A2A3A48}"/>
              </a:ext>
            </a:extLst>
          </p:cNvPr>
          <p:cNvSpPr txBox="1">
            <a:spLocks noChangeArrowheads="1"/>
          </p:cNvSpPr>
          <p:nvPr/>
        </p:nvSpPr>
        <p:spPr bwMode="auto">
          <a:xfrm>
            <a:off x="468313" y="1001713"/>
            <a:ext cx="4752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4.2.1  Werfen nach dem Hebelprinzip</a:t>
            </a:r>
          </a:p>
        </p:txBody>
      </p:sp>
      <p:sp>
        <p:nvSpPr>
          <p:cNvPr id="155656" name="Text Box 8">
            <a:extLst>
              <a:ext uri="{FF2B5EF4-FFF2-40B4-BE49-F238E27FC236}">
                <a16:creationId xmlns:a16="http://schemas.microsoft.com/office/drawing/2014/main" id="{68B4A47C-71BF-44D7-AF98-2639A3A06367}"/>
              </a:ext>
            </a:extLst>
          </p:cNvPr>
          <p:cNvSpPr txBox="1">
            <a:spLocks noChangeArrowheads="1"/>
          </p:cNvSpPr>
          <p:nvPr/>
        </p:nvSpPr>
        <p:spPr bwMode="auto">
          <a:xfrm>
            <a:off x="539750" y="1462088"/>
            <a:ext cx="5040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Zur Verbesserung der Wurfweite</a:t>
            </a:r>
          </a:p>
        </p:txBody>
      </p:sp>
      <p:pic>
        <p:nvPicPr>
          <p:cNvPr id="56329" name="Picture 11" descr="Abb26 Kraftstöße Grundlagen neu">
            <a:extLst>
              <a:ext uri="{FF2B5EF4-FFF2-40B4-BE49-F238E27FC236}">
                <a16:creationId xmlns:a16="http://schemas.microsoft.com/office/drawing/2014/main" id="{283D376C-13AE-448F-A4CA-57E18BA5B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9879"/>
          <a:stretch>
            <a:fillRect/>
          </a:stretch>
        </p:blipFill>
        <p:spPr bwMode="auto">
          <a:xfrm>
            <a:off x="569913" y="1897063"/>
            <a:ext cx="72644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0" name="Text Box 12">
            <a:extLst>
              <a:ext uri="{FF2B5EF4-FFF2-40B4-BE49-F238E27FC236}">
                <a16:creationId xmlns:a16="http://schemas.microsoft.com/office/drawing/2014/main" id="{845569CE-4BAF-4744-A762-AEE6BF6944A0}"/>
              </a:ext>
            </a:extLst>
          </p:cNvPr>
          <p:cNvSpPr txBox="1">
            <a:spLocks noChangeArrowheads="1"/>
          </p:cNvSpPr>
          <p:nvPr/>
        </p:nvSpPr>
        <p:spPr bwMode="auto">
          <a:xfrm>
            <a:off x="571500" y="3773488"/>
            <a:ext cx="8064500" cy="915987"/>
          </a:xfrm>
          <a:prstGeom prst="rect">
            <a:avLst/>
          </a:prstGeom>
          <a:noFill/>
          <a:ln>
            <a:noFill/>
          </a:ln>
        </p:spPr>
        <p:txBody>
          <a:bodyPr>
            <a:spAutoFit/>
          </a:bodyPr>
          <a:lstStyle>
            <a:lvl1pPr eaLnBrk="0" hangingPunct="0">
              <a:defRPr>
                <a:solidFill>
                  <a:schemeClr val="bg1"/>
                </a:solidFill>
                <a:latin typeface="Arial" panose="020B0604020202020204" pitchFamily="34" charset="0"/>
              </a:defRPr>
            </a:lvl1pPr>
            <a:lvl2pPr marL="742950" indent="-285750" eaLnBrk="0" hangingPunct="0">
              <a:defRPr>
                <a:solidFill>
                  <a:schemeClr val="bg1"/>
                </a:solidFill>
                <a:latin typeface="Arial" panose="020B0604020202020204" pitchFamily="34" charset="0"/>
              </a:defRPr>
            </a:lvl2pPr>
            <a:lvl3pPr marL="1143000" indent="-228600" eaLnBrk="0" hangingPunct="0">
              <a:defRPr>
                <a:solidFill>
                  <a:schemeClr val="bg1"/>
                </a:solidFill>
                <a:latin typeface="Arial" panose="020B0604020202020204" pitchFamily="34" charset="0"/>
              </a:defRPr>
            </a:lvl3pPr>
            <a:lvl4pPr marL="1600200" indent="-228600" eaLnBrk="0" hangingPunct="0">
              <a:defRPr>
                <a:solidFill>
                  <a:schemeClr val="bg1"/>
                </a:solidFill>
                <a:latin typeface="Arial" panose="020B0604020202020204" pitchFamily="34" charset="0"/>
              </a:defRPr>
            </a:lvl4pPr>
            <a:lvl5pPr marL="2057400" indent="-228600" eaLnBrk="0" hangingPunct="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defRPr/>
            </a:pPr>
            <a:r>
              <a:rPr lang="de-DE" altLang="de-DE" dirty="0"/>
              <a:t>Die Fläche unter der Kraft-Zeit-Kurve liefert die Größe des Kraftstoßes und ist damit auch ein Maß für die durch den Stoß erreichte Geschwindigkeits-änderung!         (</a:t>
            </a:r>
            <a:r>
              <a:rPr lang="el-GR" altLang="de-DE" dirty="0"/>
              <a:t>Δ</a:t>
            </a:r>
            <a:r>
              <a:rPr lang="de-DE" altLang="de-DE" dirty="0"/>
              <a:t>p = F ∙ </a:t>
            </a:r>
            <a:r>
              <a:rPr lang="el-GR" altLang="de-DE" dirty="0"/>
              <a:t>Δ</a:t>
            </a:r>
            <a:r>
              <a:rPr lang="de-DE" altLang="de-DE" dirty="0"/>
              <a:t>t = m ∙ </a:t>
            </a:r>
            <a:r>
              <a:rPr lang="el-GR" altLang="de-DE" dirty="0"/>
              <a:t>Δ</a:t>
            </a:r>
            <a:r>
              <a:rPr lang="de-DE" altLang="de-DE" dirty="0"/>
              <a:t>v</a:t>
            </a:r>
            <a:r>
              <a:rPr lang="de-DE" altLang="de-DE" dirty="0">
                <a:effectLst>
                  <a:outerShdw blurRad="38100" dist="38100" dir="2700000" algn="tl">
                    <a:srgbClr val="000000"/>
                  </a:outerShdw>
                </a:effectLst>
              </a:rPr>
              <a:t>)</a:t>
            </a:r>
          </a:p>
        </p:txBody>
      </p:sp>
      <p:sp>
        <p:nvSpPr>
          <p:cNvPr id="56331" name="Text Box 13">
            <a:extLst>
              <a:ext uri="{FF2B5EF4-FFF2-40B4-BE49-F238E27FC236}">
                <a16:creationId xmlns:a16="http://schemas.microsoft.com/office/drawing/2014/main" id="{80B3C46E-57F4-4E0B-950D-89C3562A5690}"/>
              </a:ext>
            </a:extLst>
          </p:cNvPr>
          <p:cNvSpPr txBox="1">
            <a:spLocks noChangeArrowheads="1"/>
          </p:cNvSpPr>
          <p:nvPr/>
        </p:nvSpPr>
        <p:spPr bwMode="auto">
          <a:xfrm>
            <a:off x="539750" y="4775200"/>
            <a:ext cx="8064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Größere Änderungen sind durch entsprechende Änderungen des Kurvenverlaufs zu erreichen</a:t>
            </a:r>
          </a:p>
        </p:txBody>
      </p:sp>
      <p:sp>
        <p:nvSpPr>
          <p:cNvPr id="56332" name="Text Box 12">
            <a:extLst>
              <a:ext uri="{FF2B5EF4-FFF2-40B4-BE49-F238E27FC236}">
                <a16:creationId xmlns:a16="http://schemas.microsoft.com/office/drawing/2014/main" id="{5DA330DF-F604-4DB9-B17D-9F9365E75F8D}"/>
              </a:ext>
            </a:extLst>
          </p:cNvPr>
          <p:cNvSpPr txBox="1">
            <a:spLocks noChangeArrowheads="1"/>
          </p:cNvSpPr>
          <p:nvPr/>
        </p:nvSpPr>
        <p:spPr bwMode="auto">
          <a:xfrm>
            <a:off x="1116013" y="5445125"/>
            <a:ext cx="2951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sym typeface="Wingdings" panose="05000000000000000000" pitchFamily="2" charset="2"/>
              </a:rPr>
              <a:t> </a:t>
            </a:r>
            <a:r>
              <a:rPr lang="de-DE" altLang="de-DE">
                <a:sym typeface="Wingdings" panose="05000000000000000000" pitchFamily="2" charset="2"/>
                <a:hlinkClick r:id="rId3" action="ppaction://hlinksldjump"/>
              </a:rPr>
              <a:t>Prinzip der Anfangskraft</a:t>
            </a:r>
            <a:endParaRPr lang="de-DE" altLang="de-DE"/>
          </a:p>
        </p:txBody>
      </p:sp>
      <p:sp>
        <p:nvSpPr>
          <p:cNvPr id="56333" name="Text Box 13">
            <a:extLst>
              <a:ext uri="{FF2B5EF4-FFF2-40B4-BE49-F238E27FC236}">
                <a16:creationId xmlns:a16="http://schemas.microsoft.com/office/drawing/2014/main" id="{3AA5A9D1-3678-41F7-94B5-B193C47CD7BE}"/>
              </a:ext>
            </a:extLst>
          </p:cNvPr>
          <p:cNvSpPr txBox="1">
            <a:spLocks noChangeArrowheads="1"/>
          </p:cNvSpPr>
          <p:nvPr/>
        </p:nvSpPr>
        <p:spPr bwMode="auto">
          <a:xfrm>
            <a:off x="1116013" y="5876925"/>
            <a:ext cx="554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sym typeface="Wingdings" panose="05000000000000000000" pitchFamily="2" charset="2"/>
              </a:rPr>
              <a:t> </a:t>
            </a:r>
            <a:r>
              <a:rPr lang="de-DE" altLang="de-DE">
                <a:sym typeface="Wingdings" panose="05000000000000000000" pitchFamily="2" charset="2"/>
                <a:hlinkClick r:id="rId4" action="ppaction://hlinksldjump"/>
              </a:rPr>
              <a:t>Prinzip des optimalen Beschleunigungswegs</a:t>
            </a:r>
            <a:endParaRPr lang="de-DE" altLang="de-DE"/>
          </a:p>
        </p:txBody>
      </p:sp>
      <p:sp>
        <p:nvSpPr>
          <p:cNvPr id="56334" name="AutoShape 14">
            <a:hlinkClick r:id="rId5" action="ppaction://hlinksldjump" highlightClick="1"/>
            <a:extLst>
              <a:ext uri="{FF2B5EF4-FFF2-40B4-BE49-F238E27FC236}">
                <a16:creationId xmlns:a16="http://schemas.microsoft.com/office/drawing/2014/main" id="{2A29CD32-4AA8-454F-A03C-A1323251B157}"/>
              </a:ext>
            </a:extLst>
          </p:cNvPr>
          <p:cNvSpPr>
            <a:spLocks noChangeArrowheads="1"/>
          </p:cNvSpPr>
          <p:nvPr/>
        </p:nvSpPr>
        <p:spPr bwMode="auto">
          <a:xfrm>
            <a:off x="8604250" y="5949950"/>
            <a:ext cx="360363" cy="358775"/>
          </a:xfrm>
          <a:prstGeom prst="actionButtonInformation">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56"/>
                                        </p:tgtEl>
                                        <p:attrNameLst>
                                          <p:attrName>style.visibility</p:attrName>
                                        </p:attrNameLst>
                                      </p:cBhvr>
                                      <p:to>
                                        <p:strVal val="visible"/>
                                      </p:to>
                                    </p:set>
                                    <p:animEffect transition="in" filter="blinds(horizontal)">
                                      <p:cBhvr>
                                        <p:cTn id="7" dur="500"/>
                                        <p:tgtEl>
                                          <p:spTgt spid="1556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6329"/>
                                        </p:tgtEl>
                                        <p:attrNameLst>
                                          <p:attrName>style.visibility</p:attrName>
                                        </p:attrNameLst>
                                      </p:cBhvr>
                                      <p:to>
                                        <p:strVal val="visible"/>
                                      </p:to>
                                    </p:set>
                                    <p:animEffect transition="in" filter="dissolve">
                                      <p:cBhvr>
                                        <p:cTn id="12" dur="500"/>
                                        <p:tgtEl>
                                          <p:spTgt spid="563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30"/>
                                        </p:tgtEl>
                                        <p:attrNameLst>
                                          <p:attrName>style.visibility</p:attrName>
                                        </p:attrNameLst>
                                      </p:cBhvr>
                                      <p:to>
                                        <p:strVal val="visible"/>
                                      </p:to>
                                    </p:set>
                                    <p:animEffect transition="in" filter="blinds(horizontal)">
                                      <p:cBhvr>
                                        <p:cTn id="17" dur="500"/>
                                        <p:tgtEl>
                                          <p:spTgt spid="56330"/>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56334"/>
                                        </p:tgtEl>
                                        <p:attrNameLst>
                                          <p:attrName>style.visibility</p:attrName>
                                        </p:attrNameLst>
                                      </p:cBhvr>
                                      <p:to>
                                        <p:strVal val="visible"/>
                                      </p:to>
                                    </p:set>
                                    <p:animEffect transition="in" filter="dissolve">
                                      <p:cBhvr>
                                        <p:cTn id="21" dur="500"/>
                                        <p:tgtEl>
                                          <p:spTgt spid="5633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6331"/>
                                        </p:tgtEl>
                                        <p:attrNameLst>
                                          <p:attrName>style.visibility</p:attrName>
                                        </p:attrNameLst>
                                      </p:cBhvr>
                                      <p:to>
                                        <p:strVal val="visible"/>
                                      </p:to>
                                    </p:set>
                                    <p:animEffect transition="in" filter="blinds(horizontal)">
                                      <p:cBhvr>
                                        <p:cTn id="26" dur="500"/>
                                        <p:tgtEl>
                                          <p:spTgt spid="56331"/>
                                        </p:tgtEl>
                                      </p:cBhvr>
                                    </p:animEffect>
                                  </p:childTnLst>
                                </p:cTn>
                              </p:par>
                            </p:childTnLst>
                          </p:cTn>
                        </p:par>
                        <p:par>
                          <p:cTn id="27" fill="hold" nodeType="afterGroup">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56332"/>
                                        </p:tgtEl>
                                        <p:attrNameLst>
                                          <p:attrName>style.visibility</p:attrName>
                                        </p:attrNameLst>
                                      </p:cBhvr>
                                      <p:to>
                                        <p:strVal val="visible"/>
                                      </p:to>
                                    </p:set>
                                    <p:anim calcmode="lin" valueType="num">
                                      <p:cBhvr additive="base">
                                        <p:cTn id="30" dur="500" fill="hold"/>
                                        <p:tgtEl>
                                          <p:spTgt spid="56332"/>
                                        </p:tgtEl>
                                        <p:attrNameLst>
                                          <p:attrName>ppt_x</p:attrName>
                                        </p:attrNameLst>
                                      </p:cBhvr>
                                      <p:tavLst>
                                        <p:tav tm="0">
                                          <p:val>
                                            <p:strVal val="#ppt_x"/>
                                          </p:val>
                                        </p:tav>
                                        <p:tav tm="100000">
                                          <p:val>
                                            <p:strVal val="#ppt_x"/>
                                          </p:val>
                                        </p:tav>
                                      </p:tavLst>
                                    </p:anim>
                                    <p:anim calcmode="lin" valueType="num">
                                      <p:cBhvr additive="base">
                                        <p:cTn id="31" dur="500" fill="hold"/>
                                        <p:tgtEl>
                                          <p:spTgt spid="5633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6333"/>
                                        </p:tgtEl>
                                        <p:attrNameLst>
                                          <p:attrName>style.visibility</p:attrName>
                                        </p:attrNameLst>
                                      </p:cBhvr>
                                      <p:to>
                                        <p:strVal val="visible"/>
                                      </p:to>
                                    </p:set>
                                    <p:anim calcmode="lin" valueType="num">
                                      <p:cBhvr additive="base">
                                        <p:cTn id="34" dur="500" fill="hold"/>
                                        <p:tgtEl>
                                          <p:spTgt spid="56333"/>
                                        </p:tgtEl>
                                        <p:attrNameLst>
                                          <p:attrName>ppt_x</p:attrName>
                                        </p:attrNameLst>
                                      </p:cBhvr>
                                      <p:tavLst>
                                        <p:tav tm="0">
                                          <p:val>
                                            <p:strVal val="#ppt_x"/>
                                          </p:val>
                                        </p:tav>
                                        <p:tav tm="100000">
                                          <p:val>
                                            <p:strVal val="#ppt_x"/>
                                          </p:val>
                                        </p:tav>
                                      </p:tavLst>
                                    </p:anim>
                                    <p:anim calcmode="lin" valueType="num">
                                      <p:cBhvr additive="base">
                                        <p:cTn id="35" dur="500" fill="hold"/>
                                        <p:tgtEl>
                                          <p:spTgt spid="563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6" grpId="0"/>
      <p:bldP spid="56330" grpId="0"/>
      <p:bldP spid="56331" grpId="0"/>
      <p:bldP spid="56332" grpId="0"/>
      <p:bldP spid="563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ußzeilenplatzhalter 1">
            <a:extLst>
              <a:ext uri="{FF2B5EF4-FFF2-40B4-BE49-F238E27FC236}">
                <a16:creationId xmlns:a16="http://schemas.microsoft.com/office/drawing/2014/main" id="{6563D62D-F6C3-4D4B-8293-AC2707182F2C}"/>
              </a:ext>
            </a:extLst>
          </p:cNvPr>
          <p:cNvSpPr>
            <a:spLocks noGrp="1"/>
          </p:cNvSpPr>
          <p:nvPr>
            <p:ph type="ftr" sz="quarter" idx="13"/>
          </p:nvPr>
        </p:nvSpPr>
        <p:spPr>
          <a:xfrm>
            <a:off x="3124200" y="6477000"/>
            <a:ext cx="2895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r>
              <a:rPr lang="de-DE" altLang="de-DE"/>
              <a:t> </a:t>
            </a:r>
          </a:p>
        </p:txBody>
      </p:sp>
      <p:sp>
        <p:nvSpPr>
          <p:cNvPr id="66563" name="Foliennummernplatzhalter 2">
            <a:extLst>
              <a:ext uri="{FF2B5EF4-FFF2-40B4-BE49-F238E27FC236}">
                <a16:creationId xmlns:a16="http://schemas.microsoft.com/office/drawing/2014/main" id="{B221D90D-B667-4717-8FA3-9CEDD4F418B0}"/>
              </a:ext>
            </a:extLst>
          </p:cNvPr>
          <p:cNvSpPr>
            <a:spLocks noGrp="1"/>
          </p:cNvSpPr>
          <p:nvPr>
            <p:ph type="sldNum" sz="quarter" idx="14"/>
          </p:nvPr>
        </p:nvSpPr>
        <p:spPr>
          <a:xfrm>
            <a:off x="7086600" y="64770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6C634169-F311-4740-BFA8-4230170E6DA0}" type="slidenum">
              <a:rPr lang="de-DE" altLang="de-DE" smtClean="0"/>
              <a:pPr/>
              <a:t>30</a:t>
            </a:fld>
            <a:endParaRPr lang="de-DE" altLang="de-DE"/>
          </a:p>
        </p:txBody>
      </p:sp>
      <p:sp>
        <p:nvSpPr>
          <p:cNvPr id="66564" name="Text Box 2">
            <a:extLst>
              <a:ext uri="{FF2B5EF4-FFF2-40B4-BE49-F238E27FC236}">
                <a16:creationId xmlns:a16="http://schemas.microsoft.com/office/drawing/2014/main" id="{46FCD8C4-39C0-47EC-B7AF-4BC90484D998}"/>
              </a:ext>
            </a:extLst>
          </p:cNvPr>
          <p:cNvSpPr txBox="1">
            <a:spLocks noChangeArrowheads="1"/>
          </p:cNvSpPr>
          <p:nvPr/>
        </p:nvSpPr>
        <p:spPr bwMode="auto">
          <a:xfrm>
            <a:off x="468313" y="620713"/>
            <a:ext cx="8064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Teil 4: Biomechanische Größen</a:t>
            </a:r>
          </a:p>
        </p:txBody>
      </p:sp>
      <p:sp>
        <p:nvSpPr>
          <p:cNvPr id="66565" name="Text Box 14">
            <a:extLst>
              <a:ext uri="{FF2B5EF4-FFF2-40B4-BE49-F238E27FC236}">
                <a16:creationId xmlns:a16="http://schemas.microsoft.com/office/drawing/2014/main" id="{2A02E363-A3B8-46FC-93B2-E856B93478ED}"/>
              </a:ext>
            </a:extLst>
          </p:cNvPr>
          <p:cNvSpPr txBox="1">
            <a:spLocks noChangeArrowheads="1"/>
          </p:cNvSpPr>
          <p:nvPr/>
        </p:nvSpPr>
        <p:spPr bwMode="auto">
          <a:xfrm>
            <a:off x="755650" y="4941888"/>
            <a:ext cx="3240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endParaRPr lang="de-DE" altLang="de-DE"/>
          </a:p>
        </p:txBody>
      </p:sp>
      <p:sp>
        <p:nvSpPr>
          <p:cNvPr id="14" name="Inhaltsplatzhalter 2">
            <a:extLst>
              <a:ext uri="{FF2B5EF4-FFF2-40B4-BE49-F238E27FC236}">
                <a16:creationId xmlns:a16="http://schemas.microsoft.com/office/drawing/2014/main" id="{F5C4296D-E141-4F0D-8EBE-211AB1FB1CB8}"/>
              </a:ext>
            </a:extLst>
          </p:cNvPr>
          <p:cNvSpPr txBox="1">
            <a:spLocks/>
          </p:cNvSpPr>
          <p:nvPr/>
        </p:nvSpPr>
        <p:spPr>
          <a:xfrm>
            <a:off x="969963" y="1536700"/>
            <a:ext cx="6900862" cy="20732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à"/>
              <a:defRPr/>
            </a:pPr>
            <a:r>
              <a:rPr lang="de-DE" sz="1800" kern="0" dirty="0">
                <a:solidFill>
                  <a:schemeClr val="bg1"/>
                </a:solidFill>
                <a:latin typeface="+mj-lt"/>
                <a:ea typeface="Verdana" pitchFamily="34" charset="0"/>
                <a:cs typeface="Verdana" pitchFamily="34" charset="0"/>
                <a:sym typeface="Wingdings" pitchFamily="2" charset="2"/>
              </a:rPr>
              <a:t>Kann Körper verformen </a:t>
            </a:r>
          </a:p>
          <a:p>
            <a:pPr>
              <a:buFont typeface="Wingdings" panose="05000000000000000000" pitchFamily="2" charset="2"/>
              <a:buChar char="à"/>
              <a:defRPr/>
            </a:pPr>
            <a:r>
              <a:rPr lang="de-DE" sz="1800" kern="0" dirty="0">
                <a:solidFill>
                  <a:schemeClr val="bg1"/>
                </a:solidFill>
                <a:latin typeface="+mj-lt"/>
                <a:ea typeface="Verdana" pitchFamily="34" charset="0"/>
                <a:cs typeface="Verdana" pitchFamily="34" charset="0"/>
                <a:sym typeface="Wingdings" pitchFamily="2" charset="2"/>
              </a:rPr>
              <a:t>Den Bewegungszustand eines Körpers verändern</a:t>
            </a:r>
          </a:p>
          <a:p>
            <a:pPr>
              <a:buFont typeface="Wingdings" panose="05000000000000000000" pitchFamily="2" charset="2"/>
              <a:buChar char="à"/>
              <a:defRPr/>
            </a:pPr>
            <a:r>
              <a:rPr lang="de-DE" sz="1800" kern="0" dirty="0">
                <a:solidFill>
                  <a:schemeClr val="bg1"/>
                </a:solidFill>
                <a:latin typeface="+mj-lt"/>
                <a:ea typeface="Verdana" pitchFamily="34" charset="0"/>
                <a:cs typeface="Verdana" pitchFamily="34" charset="0"/>
                <a:sym typeface="Wingdings" pitchFamily="2" charset="2"/>
              </a:rPr>
              <a:t>Kräfte sind eindeutig festgelegt durch:</a:t>
            </a:r>
          </a:p>
          <a:p>
            <a:pPr lvl="2">
              <a:buFont typeface="Wingdings" panose="05000000000000000000" pitchFamily="2" charset="2"/>
              <a:buChar char="à"/>
              <a:defRPr/>
            </a:pPr>
            <a:r>
              <a:rPr lang="de-DE" sz="1800" kern="0" dirty="0">
                <a:solidFill>
                  <a:schemeClr val="bg1"/>
                </a:solidFill>
                <a:latin typeface="+mj-lt"/>
                <a:ea typeface="Verdana" pitchFamily="34" charset="0"/>
                <a:cs typeface="Verdana" pitchFamily="34" charset="0"/>
                <a:sym typeface="Wingdings" pitchFamily="2" charset="2"/>
              </a:rPr>
              <a:t>einen Betrag</a:t>
            </a:r>
          </a:p>
          <a:p>
            <a:pPr lvl="2">
              <a:buFont typeface="Wingdings" panose="05000000000000000000" pitchFamily="2" charset="2"/>
              <a:buChar char="à"/>
              <a:defRPr/>
            </a:pPr>
            <a:r>
              <a:rPr lang="de-DE" sz="1800" kern="0" dirty="0">
                <a:solidFill>
                  <a:schemeClr val="bg1"/>
                </a:solidFill>
                <a:latin typeface="+mj-lt"/>
                <a:ea typeface="Verdana" pitchFamily="34" charset="0"/>
                <a:cs typeface="Verdana" pitchFamily="34" charset="0"/>
                <a:sym typeface="Wingdings" pitchFamily="2" charset="2"/>
              </a:rPr>
              <a:t>eine Richtung</a:t>
            </a:r>
          </a:p>
          <a:p>
            <a:pPr lvl="2">
              <a:buFont typeface="Wingdings" panose="05000000000000000000" pitchFamily="2" charset="2"/>
              <a:buChar char="à"/>
              <a:defRPr/>
            </a:pPr>
            <a:r>
              <a:rPr lang="de-DE" sz="1800" kern="0" dirty="0">
                <a:solidFill>
                  <a:schemeClr val="bg1"/>
                </a:solidFill>
                <a:latin typeface="+mj-lt"/>
                <a:ea typeface="Verdana" pitchFamily="34" charset="0"/>
                <a:cs typeface="Verdana" pitchFamily="34" charset="0"/>
                <a:sym typeface="Wingdings" pitchFamily="2" charset="2"/>
              </a:rPr>
              <a:t>einen Angriffspunkt</a:t>
            </a:r>
            <a:endParaRPr lang="de-DE" kern="0" dirty="0">
              <a:latin typeface="Verdana" pitchFamily="34" charset="0"/>
              <a:ea typeface="Verdana" pitchFamily="34" charset="0"/>
              <a:cs typeface="Verdana" pitchFamily="34" charset="0"/>
              <a:sym typeface="Wingdings" pitchFamily="2" charset="2"/>
            </a:endParaRPr>
          </a:p>
          <a:p>
            <a:pPr>
              <a:buFont typeface="Wingdings" panose="05000000000000000000" pitchFamily="2" charset="2"/>
              <a:buNone/>
              <a:defRPr/>
            </a:pPr>
            <a:endParaRPr lang="de-DE" sz="2400" kern="0" dirty="0">
              <a:latin typeface="Verdana" pitchFamily="34" charset="0"/>
              <a:ea typeface="Verdana" pitchFamily="34" charset="0"/>
              <a:cs typeface="Verdana" pitchFamily="34" charset="0"/>
            </a:endParaRPr>
          </a:p>
        </p:txBody>
      </p:sp>
      <p:sp>
        <p:nvSpPr>
          <p:cNvPr id="66567" name="Text Box 3">
            <a:extLst>
              <a:ext uri="{FF2B5EF4-FFF2-40B4-BE49-F238E27FC236}">
                <a16:creationId xmlns:a16="http://schemas.microsoft.com/office/drawing/2014/main" id="{23D99537-A883-4BC4-99EB-2FF8C3946A35}"/>
              </a:ext>
            </a:extLst>
          </p:cNvPr>
          <p:cNvSpPr txBox="1">
            <a:spLocks noChangeArrowheads="1"/>
          </p:cNvSpPr>
          <p:nvPr/>
        </p:nvSpPr>
        <p:spPr bwMode="auto">
          <a:xfrm>
            <a:off x="509588" y="1081088"/>
            <a:ext cx="6577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u="sng"/>
              <a:t>Kraft als Vektor (3.3.4)</a:t>
            </a:r>
            <a:endParaRPr lang="de-DE" altLang="de-DE"/>
          </a:p>
        </p:txBody>
      </p:sp>
      <p:cxnSp>
        <p:nvCxnSpPr>
          <p:cNvPr id="16" name="Gerade Verbindung mit Pfeil 15">
            <a:extLst>
              <a:ext uri="{FF2B5EF4-FFF2-40B4-BE49-F238E27FC236}">
                <a16:creationId xmlns:a16="http://schemas.microsoft.com/office/drawing/2014/main" id="{DF1E0719-7795-440E-9930-C54DFA9F3570}"/>
              </a:ext>
            </a:extLst>
          </p:cNvPr>
          <p:cNvCxnSpPr/>
          <p:nvPr/>
        </p:nvCxnSpPr>
        <p:spPr>
          <a:xfrm flipV="1">
            <a:off x="5408613" y="2749550"/>
            <a:ext cx="1222375" cy="720725"/>
          </a:xfrm>
          <a:prstGeom prst="straightConnector1">
            <a:avLst/>
          </a:prstGeom>
          <a:ln w="38100">
            <a:solidFill>
              <a:srgbClr val="FFFF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231765AB-9464-4BA1-8119-B3A0D93A80C5}"/>
              </a:ext>
            </a:extLst>
          </p:cNvPr>
          <p:cNvCxnSpPr/>
          <p:nvPr/>
        </p:nvCxnSpPr>
        <p:spPr>
          <a:xfrm flipH="1" flipV="1">
            <a:off x="7164388" y="2182813"/>
            <a:ext cx="215900" cy="481012"/>
          </a:xfrm>
          <a:prstGeom prst="straightConnector1">
            <a:avLst/>
          </a:prstGeom>
          <a:ln w="38100">
            <a:solidFill>
              <a:srgbClr val="FFFF00"/>
            </a:solidFill>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66570" name="AutoShape 32">
            <a:hlinkClick r:id="" action="ppaction://noaction" highlightClick="1"/>
            <a:hlinkHover r:id="" action="ppaction://hlinkshowjump?jump=lastslideviewed"/>
            <a:extLst>
              <a:ext uri="{FF2B5EF4-FFF2-40B4-BE49-F238E27FC236}">
                <a16:creationId xmlns:a16="http://schemas.microsoft.com/office/drawing/2014/main" id="{F8C9DC28-05BC-4DCC-829D-EB8EAC303186}"/>
              </a:ext>
            </a:extLst>
          </p:cNvPr>
          <p:cNvSpPr>
            <a:spLocks noChangeArrowheads="1"/>
          </p:cNvSpPr>
          <p:nvPr/>
        </p:nvSpPr>
        <p:spPr bwMode="auto">
          <a:xfrm>
            <a:off x="8532813" y="5949950"/>
            <a:ext cx="395287" cy="360363"/>
          </a:xfrm>
          <a:prstGeom prst="actionButtonReturn">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
        <p:nvSpPr>
          <p:cNvPr id="23" name="Text Box 3">
            <a:extLst>
              <a:ext uri="{FF2B5EF4-FFF2-40B4-BE49-F238E27FC236}">
                <a16:creationId xmlns:a16="http://schemas.microsoft.com/office/drawing/2014/main" id="{B5E307D2-273E-41B0-8188-775F5D55BB6E}"/>
              </a:ext>
            </a:extLst>
          </p:cNvPr>
          <p:cNvSpPr txBox="1">
            <a:spLocks noChangeArrowheads="1"/>
          </p:cNvSpPr>
          <p:nvPr/>
        </p:nvSpPr>
        <p:spPr bwMode="auto">
          <a:xfrm>
            <a:off x="611188" y="3973513"/>
            <a:ext cx="5113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u="sng"/>
              <a:t>Addieren und Zerlegen von Kräften (3.3.4)</a:t>
            </a:r>
            <a:endParaRPr lang="de-DE" altLang="de-DE"/>
          </a:p>
        </p:txBody>
      </p:sp>
      <p:cxnSp>
        <p:nvCxnSpPr>
          <p:cNvPr id="24" name="Gerade Verbindung mit Pfeil 23">
            <a:extLst>
              <a:ext uri="{FF2B5EF4-FFF2-40B4-BE49-F238E27FC236}">
                <a16:creationId xmlns:a16="http://schemas.microsoft.com/office/drawing/2014/main" id="{7D1E97C3-76F8-42A0-B57A-DF9A04AA2FC1}"/>
              </a:ext>
            </a:extLst>
          </p:cNvPr>
          <p:cNvCxnSpPr/>
          <p:nvPr/>
        </p:nvCxnSpPr>
        <p:spPr>
          <a:xfrm flipH="1" flipV="1">
            <a:off x="3067050" y="4502150"/>
            <a:ext cx="4763" cy="1125538"/>
          </a:xfrm>
          <a:prstGeom prst="straightConnector1">
            <a:avLst/>
          </a:prstGeom>
          <a:ln w="38100">
            <a:solidFill>
              <a:srgbClr val="FFFF00"/>
            </a:solidFill>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D2F5F12F-6DD2-432B-8BB7-6B10832E68E3}"/>
              </a:ext>
            </a:extLst>
          </p:cNvPr>
          <p:cNvSpPr txBox="1">
            <a:spLocks noChangeArrowheads="1"/>
          </p:cNvSpPr>
          <p:nvPr/>
        </p:nvSpPr>
        <p:spPr bwMode="auto">
          <a:xfrm>
            <a:off x="6019800" y="3187700"/>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b="1">
                <a:solidFill>
                  <a:srgbClr val="FFFF00"/>
                </a:solidFill>
              </a:rPr>
              <a:t>F</a:t>
            </a:r>
            <a:r>
              <a:rPr lang="de-DE" altLang="de-DE" sz="1100" b="1">
                <a:solidFill>
                  <a:srgbClr val="FFFF00"/>
                </a:solidFill>
              </a:rPr>
              <a:t>1</a:t>
            </a:r>
          </a:p>
        </p:txBody>
      </p:sp>
      <p:sp>
        <p:nvSpPr>
          <p:cNvPr id="27" name="Textfeld 26">
            <a:extLst>
              <a:ext uri="{FF2B5EF4-FFF2-40B4-BE49-F238E27FC236}">
                <a16:creationId xmlns:a16="http://schemas.microsoft.com/office/drawing/2014/main" id="{598CD9F2-0A13-441B-8B95-F558AE60EDB6}"/>
              </a:ext>
            </a:extLst>
          </p:cNvPr>
          <p:cNvSpPr txBox="1">
            <a:spLocks noChangeArrowheads="1"/>
          </p:cNvSpPr>
          <p:nvPr/>
        </p:nvSpPr>
        <p:spPr bwMode="auto">
          <a:xfrm>
            <a:off x="2651125" y="5691188"/>
            <a:ext cx="64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b="1">
                <a:solidFill>
                  <a:srgbClr val="FFFF00"/>
                </a:solidFill>
              </a:rPr>
              <a:t>F</a:t>
            </a:r>
            <a:r>
              <a:rPr lang="de-DE" altLang="de-DE" sz="1100" b="1">
                <a:solidFill>
                  <a:srgbClr val="FFFF00"/>
                </a:solidFill>
              </a:rPr>
              <a:t>2</a:t>
            </a:r>
          </a:p>
        </p:txBody>
      </p:sp>
      <p:sp>
        <p:nvSpPr>
          <p:cNvPr id="30" name="Textfeld 29">
            <a:extLst>
              <a:ext uri="{FF2B5EF4-FFF2-40B4-BE49-F238E27FC236}">
                <a16:creationId xmlns:a16="http://schemas.microsoft.com/office/drawing/2014/main" id="{2D5683BF-5E87-4E34-B521-27B5F2767DCC}"/>
              </a:ext>
            </a:extLst>
          </p:cNvPr>
          <p:cNvSpPr txBox="1">
            <a:spLocks noChangeArrowheads="1"/>
          </p:cNvSpPr>
          <p:nvPr/>
        </p:nvSpPr>
        <p:spPr bwMode="auto">
          <a:xfrm>
            <a:off x="2651125" y="5024438"/>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b="1">
                <a:solidFill>
                  <a:srgbClr val="FFFF00"/>
                </a:solidFill>
              </a:rPr>
              <a:t>F</a:t>
            </a:r>
            <a:r>
              <a:rPr lang="de-DE" altLang="de-DE" sz="1100" b="1">
                <a:solidFill>
                  <a:srgbClr val="FFFF00"/>
                </a:solidFill>
              </a:rPr>
              <a:t>1</a:t>
            </a:r>
          </a:p>
        </p:txBody>
      </p:sp>
      <p:cxnSp>
        <p:nvCxnSpPr>
          <p:cNvPr id="31" name="Gerade Verbindung mit Pfeil 30">
            <a:extLst>
              <a:ext uri="{FF2B5EF4-FFF2-40B4-BE49-F238E27FC236}">
                <a16:creationId xmlns:a16="http://schemas.microsoft.com/office/drawing/2014/main" id="{45CF93A5-289A-45B0-80D5-C42E14A458F1}"/>
              </a:ext>
            </a:extLst>
          </p:cNvPr>
          <p:cNvCxnSpPr/>
          <p:nvPr/>
        </p:nvCxnSpPr>
        <p:spPr>
          <a:xfrm>
            <a:off x="3074988" y="5627688"/>
            <a:ext cx="6350" cy="515937"/>
          </a:xfrm>
          <a:prstGeom prst="straightConnector1">
            <a:avLst/>
          </a:prstGeom>
          <a:ln w="38100">
            <a:solidFill>
              <a:srgbClr val="FFFF00"/>
            </a:solidFill>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7547A59-B41B-4C49-8F56-6B34552616D7}"/>
              </a:ext>
            </a:extLst>
          </p:cNvPr>
          <p:cNvSpPr txBox="1">
            <a:spLocks noChangeArrowheads="1"/>
          </p:cNvSpPr>
          <p:nvPr/>
        </p:nvSpPr>
        <p:spPr bwMode="auto">
          <a:xfrm>
            <a:off x="7424738" y="2357438"/>
            <a:ext cx="64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b="1">
                <a:solidFill>
                  <a:srgbClr val="FFFF00"/>
                </a:solidFill>
              </a:rPr>
              <a:t>F</a:t>
            </a:r>
            <a:r>
              <a:rPr lang="de-DE" altLang="de-DE" sz="1100" b="1">
                <a:solidFill>
                  <a:srgbClr val="FFFF00"/>
                </a:solidFill>
              </a:rPr>
              <a:t>2</a:t>
            </a:r>
          </a:p>
        </p:txBody>
      </p:sp>
      <p:cxnSp>
        <p:nvCxnSpPr>
          <p:cNvPr id="33" name="Gerade Verbindung mit Pfeil 32">
            <a:extLst>
              <a:ext uri="{FF2B5EF4-FFF2-40B4-BE49-F238E27FC236}">
                <a16:creationId xmlns:a16="http://schemas.microsoft.com/office/drawing/2014/main" id="{E371B41D-45B8-4079-A8CA-C5D4D570B879}"/>
              </a:ext>
            </a:extLst>
          </p:cNvPr>
          <p:cNvCxnSpPr/>
          <p:nvPr/>
        </p:nvCxnSpPr>
        <p:spPr>
          <a:xfrm flipV="1">
            <a:off x="901700" y="5202238"/>
            <a:ext cx="747713" cy="882650"/>
          </a:xfrm>
          <a:prstGeom prst="straightConnector1">
            <a:avLst/>
          </a:prstGeom>
          <a:ln w="38100">
            <a:solidFill>
              <a:srgbClr val="FFFF00"/>
            </a:solidFill>
            <a:prstDash val="dash"/>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145C37B7-29E3-43DC-9D15-C51F10E33641}"/>
              </a:ext>
            </a:extLst>
          </p:cNvPr>
          <p:cNvSpPr txBox="1">
            <a:spLocks noChangeArrowheads="1"/>
          </p:cNvSpPr>
          <p:nvPr/>
        </p:nvSpPr>
        <p:spPr bwMode="auto">
          <a:xfrm>
            <a:off x="3819525" y="5311775"/>
            <a:ext cx="1087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b="1">
                <a:solidFill>
                  <a:srgbClr val="FFFF00"/>
                </a:solidFill>
              </a:rPr>
              <a:t>F</a:t>
            </a:r>
            <a:r>
              <a:rPr lang="de-DE" altLang="de-DE" sz="1100" b="1">
                <a:solidFill>
                  <a:srgbClr val="FFFF00"/>
                </a:solidFill>
              </a:rPr>
              <a:t>1</a:t>
            </a:r>
            <a:r>
              <a:rPr lang="de-DE" altLang="de-DE" sz="2000" b="1">
                <a:solidFill>
                  <a:srgbClr val="FFFF00"/>
                </a:solidFill>
              </a:rPr>
              <a:t> </a:t>
            </a:r>
            <a:r>
              <a:rPr lang="de-DE" altLang="de-DE" b="1">
                <a:solidFill>
                  <a:srgbClr val="FFFF00"/>
                </a:solidFill>
              </a:rPr>
              <a:t>+ F</a:t>
            </a:r>
            <a:r>
              <a:rPr lang="de-DE" altLang="de-DE" sz="1100" b="1">
                <a:solidFill>
                  <a:srgbClr val="FFFF00"/>
                </a:solidFill>
              </a:rPr>
              <a:t>2</a:t>
            </a:r>
            <a:endParaRPr lang="de-DE" altLang="de-DE" sz="800" b="1">
              <a:solidFill>
                <a:srgbClr val="FFFF00"/>
              </a:solidFill>
            </a:endParaRPr>
          </a:p>
        </p:txBody>
      </p:sp>
      <p:cxnSp>
        <p:nvCxnSpPr>
          <p:cNvPr id="21" name="Gerade Verbindung mit Pfeil 20">
            <a:extLst>
              <a:ext uri="{FF2B5EF4-FFF2-40B4-BE49-F238E27FC236}">
                <a16:creationId xmlns:a16="http://schemas.microsoft.com/office/drawing/2014/main" id="{60398849-270E-4058-8AAC-90BA1D68C489}"/>
              </a:ext>
            </a:extLst>
          </p:cNvPr>
          <p:cNvCxnSpPr/>
          <p:nvPr/>
        </p:nvCxnSpPr>
        <p:spPr>
          <a:xfrm flipV="1">
            <a:off x="5578475" y="5872163"/>
            <a:ext cx="965200" cy="6350"/>
          </a:xfrm>
          <a:prstGeom prst="straightConnector1">
            <a:avLst/>
          </a:prstGeom>
          <a:ln w="38100">
            <a:solidFill>
              <a:srgbClr val="FFFF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F10E6CD2-967A-44FB-9EC4-260D13FE8DFD}"/>
              </a:ext>
            </a:extLst>
          </p:cNvPr>
          <p:cNvCxnSpPr/>
          <p:nvPr/>
        </p:nvCxnSpPr>
        <p:spPr>
          <a:xfrm flipV="1">
            <a:off x="5578475" y="4565650"/>
            <a:ext cx="312738" cy="1301750"/>
          </a:xfrm>
          <a:prstGeom prst="straightConnector1">
            <a:avLst/>
          </a:prstGeom>
          <a:ln w="38100">
            <a:solidFill>
              <a:srgbClr val="FFFF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E4EB0845-597E-4846-B507-677B18E36C12}"/>
              </a:ext>
            </a:extLst>
          </p:cNvPr>
          <p:cNvCxnSpPr/>
          <p:nvPr/>
        </p:nvCxnSpPr>
        <p:spPr>
          <a:xfrm flipV="1">
            <a:off x="5576888" y="4565650"/>
            <a:ext cx="1227137" cy="1312863"/>
          </a:xfrm>
          <a:prstGeom prst="straightConnector1">
            <a:avLst/>
          </a:prstGeom>
          <a:ln w="38100">
            <a:solidFill>
              <a:srgbClr val="FFFF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1E527885-C60F-48AD-A083-44AE43C45A93}"/>
              </a:ext>
            </a:extLst>
          </p:cNvPr>
          <p:cNvCxnSpPr/>
          <p:nvPr/>
        </p:nvCxnSpPr>
        <p:spPr>
          <a:xfrm flipV="1">
            <a:off x="6511925" y="4567238"/>
            <a:ext cx="292100" cy="1300162"/>
          </a:xfrm>
          <a:prstGeom prst="straightConnector1">
            <a:avLst/>
          </a:prstGeom>
          <a:ln w="38100">
            <a:solidFill>
              <a:srgbClr val="FFFF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3DBF7CCD-B1AD-4CFA-A6EE-90B19820B8D4}"/>
              </a:ext>
            </a:extLst>
          </p:cNvPr>
          <p:cNvCxnSpPr/>
          <p:nvPr/>
        </p:nvCxnSpPr>
        <p:spPr>
          <a:xfrm>
            <a:off x="5891213" y="4556125"/>
            <a:ext cx="904875" cy="9525"/>
          </a:xfrm>
          <a:prstGeom prst="straightConnector1">
            <a:avLst/>
          </a:prstGeom>
          <a:ln w="38100">
            <a:solidFill>
              <a:srgbClr val="FFFF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sp>
        <p:nvSpPr>
          <p:cNvPr id="39" name="Textfeld 38">
            <a:extLst>
              <a:ext uri="{FF2B5EF4-FFF2-40B4-BE49-F238E27FC236}">
                <a16:creationId xmlns:a16="http://schemas.microsoft.com/office/drawing/2014/main" id="{E058DA19-5076-44F7-9653-03F63EE6AFB6}"/>
              </a:ext>
            </a:extLst>
          </p:cNvPr>
          <p:cNvSpPr txBox="1">
            <a:spLocks noChangeArrowheads="1"/>
          </p:cNvSpPr>
          <p:nvPr/>
        </p:nvSpPr>
        <p:spPr bwMode="auto">
          <a:xfrm>
            <a:off x="5368925" y="4991100"/>
            <a:ext cx="649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b="1">
                <a:solidFill>
                  <a:srgbClr val="FFFF00"/>
                </a:solidFill>
              </a:rPr>
              <a:t>F</a:t>
            </a:r>
            <a:r>
              <a:rPr lang="de-DE" altLang="de-DE" sz="1100" b="1">
                <a:solidFill>
                  <a:srgbClr val="FFFF00"/>
                </a:solidFill>
              </a:rPr>
              <a:t>1</a:t>
            </a:r>
          </a:p>
        </p:txBody>
      </p:sp>
      <p:sp>
        <p:nvSpPr>
          <p:cNvPr id="40" name="Textfeld 39">
            <a:extLst>
              <a:ext uri="{FF2B5EF4-FFF2-40B4-BE49-F238E27FC236}">
                <a16:creationId xmlns:a16="http://schemas.microsoft.com/office/drawing/2014/main" id="{2E41508D-3495-40AC-B4EF-E30643328BB3}"/>
              </a:ext>
            </a:extLst>
          </p:cNvPr>
          <p:cNvSpPr txBox="1">
            <a:spLocks noChangeArrowheads="1"/>
          </p:cNvSpPr>
          <p:nvPr/>
        </p:nvSpPr>
        <p:spPr bwMode="auto">
          <a:xfrm>
            <a:off x="5864225" y="5867400"/>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b="1">
                <a:solidFill>
                  <a:srgbClr val="FFFF00"/>
                </a:solidFill>
              </a:rPr>
              <a:t>F</a:t>
            </a:r>
            <a:r>
              <a:rPr lang="de-DE" altLang="de-DE" sz="1100" b="1">
                <a:solidFill>
                  <a:srgbClr val="FFFF00"/>
                </a:solidFill>
              </a:rPr>
              <a:t>2</a:t>
            </a:r>
          </a:p>
        </p:txBody>
      </p:sp>
      <p:sp>
        <p:nvSpPr>
          <p:cNvPr id="41" name="Textfeld 40">
            <a:extLst>
              <a:ext uri="{FF2B5EF4-FFF2-40B4-BE49-F238E27FC236}">
                <a16:creationId xmlns:a16="http://schemas.microsoft.com/office/drawing/2014/main" id="{F46FC4CE-C1C4-47E1-AC70-2D7A1B9547D7}"/>
              </a:ext>
            </a:extLst>
          </p:cNvPr>
          <p:cNvSpPr txBox="1">
            <a:spLocks noChangeArrowheads="1"/>
          </p:cNvSpPr>
          <p:nvPr/>
        </p:nvSpPr>
        <p:spPr bwMode="auto">
          <a:xfrm>
            <a:off x="6108700" y="5119688"/>
            <a:ext cx="252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b="1">
                <a:solidFill>
                  <a:srgbClr val="FFFF00"/>
                </a:solidFill>
              </a:rPr>
              <a:t>F</a:t>
            </a:r>
            <a:r>
              <a:rPr lang="de-DE" altLang="de-DE" sz="1100" b="1">
                <a:solidFill>
                  <a:srgbClr val="FFFF00"/>
                </a:solidFill>
              </a:rPr>
              <a:t>1</a:t>
            </a:r>
            <a:r>
              <a:rPr lang="de-DE" altLang="de-DE" sz="2000" b="1">
                <a:solidFill>
                  <a:srgbClr val="FFFF00"/>
                </a:solidFill>
              </a:rPr>
              <a:t> </a:t>
            </a:r>
            <a:r>
              <a:rPr lang="de-DE" altLang="de-DE" b="1">
                <a:solidFill>
                  <a:srgbClr val="FFFF00"/>
                </a:solidFill>
              </a:rPr>
              <a:t>+ F</a:t>
            </a:r>
            <a:r>
              <a:rPr lang="de-DE" altLang="de-DE" sz="1100" b="1">
                <a:solidFill>
                  <a:srgbClr val="FFFF00"/>
                </a:solidFill>
              </a:rPr>
              <a:t>2</a:t>
            </a:r>
            <a:r>
              <a:rPr lang="de-DE" altLang="de-DE" b="1">
                <a:solidFill>
                  <a:srgbClr val="FFFF00"/>
                </a:solidFill>
              </a:rPr>
              <a:t> = F</a:t>
            </a:r>
            <a:r>
              <a:rPr lang="de-DE" altLang="de-DE" sz="1100" b="1">
                <a:solidFill>
                  <a:srgbClr val="FFFF00"/>
                </a:solidFill>
              </a:rPr>
              <a:t>res </a:t>
            </a:r>
            <a:endParaRPr lang="de-DE" altLang="de-DE" sz="800" b="1">
              <a:solidFill>
                <a:srgbClr val="FFFF00"/>
              </a:solidFill>
            </a:endParaRPr>
          </a:p>
        </p:txBody>
      </p:sp>
      <p:sp>
        <p:nvSpPr>
          <p:cNvPr id="29" name="Gleich 28">
            <a:extLst>
              <a:ext uri="{FF2B5EF4-FFF2-40B4-BE49-F238E27FC236}">
                <a16:creationId xmlns:a16="http://schemas.microsoft.com/office/drawing/2014/main" id="{8BB004C9-49B9-42CA-96DA-8D5EC3CC65D3}"/>
              </a:ext>
            </a:extLst>
          </p:cNvPr>
          <p:cNvSpPr/>
          <p:nvPr/>
        </p:nvSpPr>
        <p:spPr bwMode="auto">
          <a:xfrm rot="13650631" flipV="1">
            <a:off x="5491163" y="5349875"/>
            <a:ext cx="360362" cy="173038"/>
          </a:xfrm>
          <a:prstGeom prst="mathEqual">
            <a:avLst/>
          </a:prstGeom>
          <a:solidFill>
            <a:srgbClr val="FFFF00"/>
          </a:solidFill>
          <a:ln w="9525" cap="flat" cmpd="sng" algn="ctr">
            <a:noFill/>
            <a:prstDash val="solid"/>
            <a:round/>
            <a:headEnd type="none" w="med" len="med"/>
            <a:tailEnd type="none" w="med" len="med"/>
          </a:ln>
          <a:effectLst/>
        </p:spPr>
        <p:txBody>
          <a:bodyPr/>
          <a:lstStyle/>
          <a:p>
            <a:pPr eaLnBrk="1" hangingPunct="1">
              <a:defRPr/>
            </a:pPr>
            <a:endParaRPr lang="de-DE">
              <a:latin typeface="Arial" charset="0"/>
            </a:endParaRPr>
          </a:p>
        </p:txBody>
      </p:sp>
      <p:sp>
        <p:nvSpPr>
          <p:cNvPr id="35" name="Gleich 34">
            <a:extLst>
              <a:ext uri="{FF2B5EF4-FFF2-40B4-BE49-F238E27FC236}">
                <a16:creationId xmlns:a16="http://schemas.microsoft.com/office/drawing/2014/main" id="{856F1A4D-1F34-411E-BD97-31B04FD1214A}"/>
              </a:ext>
            </a:extLst>
          </p:cNvPr>
          <p:cNvSpPr/>
          <p:nvPr/>
        </p:nvSpPr>
        <p:spPr bwMode="auto">
          <a:xfrm rot="13650631" flipV="1">
            <a:off x="5943600" y="5781675"/>
            <a:ext cx="361950" cy="171450"/>
          </a:xfrm>
          <a:prstGeom prst="mathEqual">
            <a:avLst/>
          </a:prstGeom>
          <a:solidFill>
            <a:srgbClr val="FFFF00"/>
          </a:solidFill>
          <a:ln w="9525" cap="flat" cmpd="sng" algn="ctr">
            <a:noFill/>
            <a:prstDash val="solid"/>
            <a:round/>
            <a:headEnd type="none" w="med" len="med"/>
            <a:tailEnd type="none" w="med" len="med"/>
          </a:ln>
          <a:effectLst/>
        </p:spPr>
        <p:txBody>
          <a:bodyPr/>
          <a:lstStyle/>
          <a:p>
            <a:pPr eaLnBrk="1" hangingPunct="1">
              <a:defRPr/>
            </a:pPr>
            <a:endParaRPr lang="de-DE">
              <a:latin typeface="Arial" charset="0"/>
            </a:endParaRPr>
          </a:p>
        </p:txBody>
      </p:sp>
      <p:cxnSp>
        <p:nvCxnSpPr>
          <p:cNvPr id="36" name="Gerade Verbindung mit Pfeil 35">
            <a:extLst>
              <a:ext uri="{FF2B5EF4-FFF2-40B4-BE49-F238E27FC236}">
                <a16:creationId xmlns:a16="http://schemas.microsoft.com/office/drawing/2014/main" id="{8B2BE631-2EF2-4275-A7EC-865D2240F468}"/>
              </a:ext>
            </a:extLst>
          </p:cNvPr>
          <p:cNvCxnSpPr/>
          <p:nvPr/>
        </p:nvCxnSpPr>
        <p:spPr>
          <a:xfrm flipV="1">
            <a:off x="1328738" y="5087938"/>
            <a:ext cx="219075" cy="296862"/>
          </a:xfrm>
          <a:prstGeom prst="straightConnector1">
            <a:avLst/>
          </a:prstGeom>
          <a:ln w="38100">
            <a:solidFill>
              <a:srgbClr val="FFFF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BD002640-EA8D-4F41-9CDA-3105C13D2E98}"/>
              </a:ext>
            </a:extLst>
          </p:cNvPr>
          <p:cNvCxnSpPr/>
          <p:nvPr/>
        </p:nvCxnSpPr>
        <p:spPr>
          <a:xfrm flipV="1">
            <a:off x="819150" y="5360988"/>
            <a:ext cx="515938" cy="644525"/>
          </a:xfrm>
          <a:prstGeom prst="straightConnector1">
            <a:avLst/>
          </a:prstGeom>
          <a:ln w="38100">
            <a:solidFill>
              <a:srgbClr val="FFFF00"/>
            </a:solidFill>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E250CC5-AE2A-4E00-98E1-460073E44E85}"/>
              </a:ext>
            </a:extLst>
          </p:cNvPr>
          <p:cNvSpPr txBox="1">
            <a:spLocks noChangeArrowheads="1"/>
          </p:cNvSpPr>
          <p:nvPr/>
        </p:nvSpPr>
        <p:spPr bwMode="auto">
          <a:xfrm>
            <a:off x="3378200" y="5046663"/>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b="1">
                <a:solidFill>
                  <a:srgbClr val="FFFF00"/>
                </a:solidFill>
              </a:rPr>
              <a:t>F</a:t>
            </a:r>
            <a:r>
              <a:rPr lang="de-DE" altLang="de-DE" sz="1100" b="1">
                <a:solidFill>
                  <a:srgbClr val="FFFF00"/>
                </a:solidFill>
              </a:rPr>
              <a:t>1</a:t>
            </a:r>
          </a:p>
        </p:txBody>
      </p:sp>
      <p:sp>
        <p:nvSpPr>
          <p:cNvPr id="42" name="Textfeld 41">
            <a:extLst>
              <a:ext uri="{FF2B5EF4-FFF2-40B4-BE49-F238E27FC236}">
                <a16:creationId xmlns:a16="http://schemas.microsoft.com/office/drawing/2014/main" id="{6AE62E2F-0CE0-44B3-9BAA-E8BA54959EE1}"/>
              </a:ext>
            </a:extLst>
          </p:cNvPr>
          <p:cNvSpPr txBox="1">
            <a:spLocks noChangeArrowheads="1"/>
          </p:cNvSpPr>
          <p:nvPr/>
        </p:nvSpPr>
        <p:spPr bwMode="auto">
          <a:xfrm>
            <a:off x="3873500" y="4557713"/>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b="1">
                <a:solidFill>
                  <a:srgbClr val="FFFF00"/>
                </a:solidFill>
              </a:rPr>
              <a:t>F</a:t>
            </a:r>
            <a:r>
              <a:rPr lang="de-DE" altLang="de-DE" sz="1100" b="1">
                <a:solidFill>
                  <a:srgbClr val="FFFF00"/>
                </a:solidFill>
              </a:rPr>
              <a:t>2</a:t>
            </a:r>
          </a:p>
        </p:txBody>
      </p:sp>
      <p:sp>
        <p:nvSpPr>
          <p:cNvPr id="43" name="Textfeld 42">
            <a:extLst>
              <a:ext uri="{FF2B5EF4-FFF2-40B4-BE49-F238E27FC236}">
                <a16:creationId xmlns:a16="http://schemas.microsoft.com/office/drawing/2014/main" id="{29E2DF73-9A61-4101-87C6-B716A9338AA6}"/>
              </a:ext>
            </a:extLst>
          </p:cNvPr>
          <p:cNvSpPr txBox="1">
            <a:spLocks noChangeArrowheads="1"/>
          </p:cNvSpPr>
          <p:nvPr/>
        </p:nvSpPr>
        <p:spPr bwMode="auto">
          <a:xfrm>
            <a:off x="1203325" y="5588000"/>
            <a:ext cx="1087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b="1">
                <a:solidFill>
                  <a:srgbClr val="FFFF00"/>
                </a:solidFill>
              </a:rPr>
              <a:t>F</a:t>
            </a:r>
            <a:r>
              <a:rPr lang="de-DE" altLang="de-DE" sz="1100" b="1">
                <a:solidFill>
                  <a:srgbClr val="FFFF00"/>
                </a:solidFill>
              </a:rPr>
              <a:t>1</a:t>
            </a:r>
            <a:r>
              <a:rPr lang="de-DE" altLang="de-DE" sz="2000" b="1">
                <a:solidFill>
                  <a:srgbClr val="FFFF00"/>
                </a:solidFill>
              </a:rPr>
              <a:t> </a:t>
            </a:r>
            <a:r>
              <a:rPr lang="de-DE" altLang="de-DE" b="1">
                <a:solidFill>
                  <a:srgbClr val="FFFF00"/>
                </a:solidFill>
              </a:rPr>
              <a:t>+ F</a:t>
            </a:r>
            <a:r>
              <a:rPr lang="de-DE" altLang="de-DE" sz="1100" b="1">
                <a:solidFill>
                  <a:srgbClr val="FFFF00"/>
                </a:solidFill>
              </a:rPr>
              <a:t>2</a:t>
            </a:r>
            <a:endParaRPr lang="de-DE" altLang="de-DE" sz="800" b="1">
              <a:solidFill>
                <a:srgbClr val="FFFF00"/>
              </a:solidFill>
            </a:endParaRPr>
          </a:p>
        </p:txBody>
      </p:sp>
      <p:cxnSp>
        <p:nvCxnSpPr>
          <p:cNvPr id="45" name="Gerade Verbindung mit Pfeil 44">
            <a:extLst>
              <a:ext uri="{FF2B5EF4-FFF2-40B4-BE49-F238E27FC236}">
                <a16:creationId xmlns:a16="http://schemas.microsoft.com/office/drawing/2014/main" id="{E0B9A3CC-0082-4D25-B197-08CBF29CEEB4}"/>
              </a:ext>
            </a:extLst>
          </p:cNvPr>
          <p:cNvCxnSpPr/>
          <p:nvPr/>
        </p:nvCxnSpPr>
        <p:spPr>
          <a:xfrm>
            <a:off x="3819525" y="4622800"/>
            <a:ext cx="7938" cy="514350"/>
          </a:xfrm>
          <a:prstGeom prst="straightConnector1">
            <a:avLst/>
          </a:prstGeom>
          <a:ln w="38100">
            <a:solidFill>
              <a:srgbClr val="FFFF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BBD02FB0-624F-4782-9688-5922316EB5B1}"/>
              </a:ext>
            </a:extLst>
          </p:cNvPr>
          <p:cNvCxnSpPr/>
          <p:nvPr/>
        </p:nvCxnSpPr>
        <p:spPr>
          <a:xfrm flipH="1" flipV="1">
            <a:off x="3740150" y="4568825"/>
            <a:ext cx="4763" cy="1125538"/>
          </a:xfrm>
          <a:prstGeom prst="straightConnector1">
            <a:avLst/>
          </a:prstGeom>
          <a:ln w="38100">
            <a:solidFill>
              <a:srgbClr val="FFFF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0DF40458-02D6-4A63-8EEA-6C8AB229958D}"/>
              </a:ext>
            </a:extLst>
          </p:cNvPr>
          <p:cNvCxnSpPr/>
          <p:nvPr/>
        </p:nvCxnSpPr>
        <p:spPr>
          <a:xfrm flipH="1" flipV="1">
            <a:off x="3835400" y="5135563"/>
            <a:ext cx="6350" cy="554037"/>
          </a:xfrm>
          <a:prstGeom prst="straightConnector1">
            <a:avLst/>
          </a:prstGeom>
          <a:ln w="38100">
            <a:solidFill>
              <a:srgbClr val="FFFF00"/>
            </a:solidFill>
            <a:prstDash val="dash"/>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52" name="Textfeld 51">
            <a:extLst>
              <a:ext uri="{FF2B5EF4-FFF2-40B4-BE49-F238E27FC236}">
                <a16:creationId xmlns:a16="http://schemas.microsoft.com/office/drawing/2014/main" id="{3EE3D1C4-8B0E-451F-836E-D48809D68F8D}"/>
              </a:ext>
            </a:extLst>
          </p:cNvPr>
          <p:cNvSpPr txBox="1">
            <a:spLocks noChangeArrowheads="1"/>
          </p:cNvSpPr>
          <p:nvPr/>
        </p:nvSpPr>
        <p:spPr bwMode="auto">
          <a:xfrm>
            <a:off x="687388" y="5429250"/>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b="1">
                <a:solidFill>
                  <a:srgbClr val="FFFF00"/>
                </a:solidFill>
              </a:rPr>
              <a:t>F</a:t>
            </a:r>
            <a:r>
              <a:rPr lang="de-DE" altLang="de-DE" sz="1100" b="1">
                <a:solidFill>
                  <a:srgbClr val="FFFF00"/>
                </a:solidFill>
              </a:rPr>
              <a:t>1</a:t>
            </a:r>
          </a:p>
        </p:txBody>
      </p:sp>
      <p:sp>
        <p:nvSpPr>
          <p:cNvPr id="53" name="Textfeld 52">
            <a:extLst>
              <a:ext uri="{FF2B5EF4-FFF2-40B4-BE49-F238E27FC236}">
                <a16:creationId xmlns:a16="http://schemas.microsoft.com/office/drawing/2014/main" id="{98628614-A58F-406C-A7AC-2EC9B6ACCC54}"/>
              </a:ext>
            </a:extLst>
          </p:cNvPr>
          <p:cNvSpPr txBox="1">
            <a:spLocks noChangeArrowheads="1"/>
          </p:cNvSpPr>
          <p:nvPr/>
        </p:nvSpPr>
        <p:spPr bwMode="auto">
          <a:xfrm>
            <a:off x="1046163" y="5024438"/>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r>
              <a:rPr lang="de-DE" altLang="de-DE" b="1">
                <a:solidFill>
                  <a:srgbClr val="FFFF00"/>
                </a:solidFill>
              </a:rPr>
              <a:t>F</a:t>
            </a:r>
            <a:r>
              <a:rPr lang="de-DE" altLang="de-DE" sz="1100" b="1">
                <a:solidFill>
                  <a:srgbClr val="FFFF00"/>
                </a:solidFill>
              </a:rPr>
              <a:t>2</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4)">
                                      <p:cBhvr>
                                        <p:cTn id="43" dur="2000"/>
                                        <p:tgtEl>
                                          <p:spTgt spid="16"/>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par>
                          <p:cTn id="46" fill="hold" nodeType="afterGroup">
                            <p:stCondLst>
                              <p:cond delay="2000"/>
                            </p:stCondLst>
                            <p:childTnLst>
                              <p:par>
                                <p:cTn id="47" presetID="21" presetClass="entr" presetSubtype="4" fill="hold" nodeType="afterEffect">
                                  <p:stCondLst>
                                    <p:cond delay="1000"/>
                                  </p:stCondLst>
                                  <p:childTnLst>
                                    <p:set>
                                      <p:cBhvr>
                                        <p:cTn id="48" dur="1" fill="hold">
                                          <p:stCondLst>
                                            <p:cond delay="0"/>
                                          </p:stCondLst>
                                        </p:cTn>
                                        <p:tgtEl>
                                          <p:spTgt spid="19"/>
                                        </p:tgtEl>
                                        <p:attrNameLst>
                                          <p:attrName>style.visibility</p:attrName>
                                        </p:attrNameLst>
                                      </p:cBhvr>
                                      <p:to>
                                        <p:strVal val="visible"/>
                                      </p:to>
                                    </p:set>
                                    <p:animEffect transition="in" filter="wheel(4)">
                                      <p:cBhvr>
                                        <p:cTn id="49" dur="2000"/>
                                        <p:tgtEl>
                                          <p:spTgt spid="19"/>
                                        </p:tgtEl>
                                      </p:cBhvr>
                                    </p:animEffect>
                                  </p:childTnLst>
                                </p:cTn>
                              </p:par>
                            </p:childTnLst>
                          </p:cTn>
                        </p:par>
                        <p:par>
                          <p:cTn id="50" fill="hold" nodeType="afterGroup">
                            <p:stCondLst>
                              <p:cond delay="5000"/>
                            </p:stCondLst>
                            <p:childTnLst>
                              <p:par>
                                <p:cTn id="51" presetID="1"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 calcmode="lin" valueType="num">
                                      <p:cBhvr additive="base">
                                        <p:cTn id="5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00"/>
                                        <p:tgtEl>
                                          <p:spTgt spid="37"/>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down)">
                                      <p:cBhvr>
                                        <p:cTn id="70" dur="500"/>
                                        <p:tgtEl>
                                          <p:spTgt spid="36"/>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par>
                                <p:cTn id="78" presetID="1" presetClass="entr" presetSubtype="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down)">
                                      <p:cBhvr>
                                        <p:cTn id="91" dur="500"/>
                                        <p:tgtEl>
                                          <p:spTgt spid="31"/>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4" fill="hold" nodeType="click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wipe(down)">
                                      <p:cBhvr>
                                        <p:cTn id="98" dur="500"/>
                                        <p:tgtEl>
                                          <p:spTgt spid="47"/>
                                        </p:tgtEl>
                                      </p:cBhvr>
                                    </p:animEffect>
                                  </p:childTnLst>
                                </p:cTn>
                              </p:par>
                              <p:par>
                                <p:cTn id="99" presetID="1" presetClass="entr" presetSubtype="0" fill="hold" grpId="0" nodeType="withEffect">
                                  <p:stCondLst>
                                    <p:cond delay="0"/>
                                  </p:stCondLst>
                                  <p:childTnLst>
                                    <p:set>
                                      <p:cBhvr>
                                        <p:cTn id="100" dur="1" fill="hold">
                                          <p:stCondLst>
                                            <p:cond delay="0"/>
                                          </p:stCondLst>
                                        </p:cTn>
                                        <p:tgtEl>
                                          <p:spTgt spid="38"/>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4" fill="hold" nodeType="click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down)">
                                      <p:cBhvr>
                                        <p:cTn id="105" dur="500"/>
                                        <p:tgtEl>
                                          <p:spTgt spid="45"/>
                                        </p:tgtEl>
                                      </p:cBhvr>
                                    </p:animEffect>
                                  </p:childTnLst>
                                </p:cTn>
                              </p:par>
                              <p:par>
                                <p:cTn id="106" presetID="1"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4"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00"/>
                                        <p:tgtEl>
                                          <p:spTgt spid="48"/>
                                        </p:tgtEl>
                                      </p:cBhvr>
                                    </p:animEffect>
                                  </p:childTnLst>
                                </p:cTn>
                              </p:par>
                              <p:par>
                                <p:cTn id="113" presetID="1" presetClass="entr" presetSubtype="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4" fill="hold" nodeType="click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down)">
                                      <p:cBhvr>
                                        <p:cTn id="119" dur="500"/>
                                        <p:tgtEl>
                                          <p:spTgt spid="25"/>
                                        </p:tgtEl>
                                      </p:cBhvr>
                                    </p:animEffect>
                                  </p:childTnLst>
                                </p:cTn>
                              </p:par>
                              <p:par>
                                <p:cTn id="120" presetID="1" presetClass="entr" presetSubtype="0" fill="hold" grpId="0" nodeType="withEffect">
                                  <p:stCondLst>
                                    <p:cond delay="0"/>
                                  </p:stCondLst>
                                  <p:childTnLst>
                                    <p:set>
                                      <p:cBhvr>
                                        <p:cTn id="121" dur="1" fill="hold">
                                          <p:stCondLst>
                                            <p:cond delay="0"/>
                                          </p:stCondLst>
                                        </p:cTn>
                                        <p:tgtEl>
                                          <p:spTgt spid="39"/>
                                        </p:tgtEl>
                                        <p:attrNameLst>
                                          <p:attrName>style.visibility</p:attrName>
                                        </p:attrNameLst>
                                      </p:cBhvr>
                                      <p:to>
                                        <p:strVal val="visibl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4" fill="hold" nodeType="click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wipe(down)">
                                      <p:cBhvr>
                                        <p:cTn id="126" dur="500"/>
                                        <p:tgtEl>
                                          <p:spTgt spid="21"/>
                                        </p:tgtEl>
                                      </p:cBhvr>
                                    </p:animEffect>
                                  </p:childTnLst>
                                </p:cTn>
                              </p:par>
                              <p:par>
                                <p:cTn id="127" presetID="1" presetClass="entr" presetSubtype="0" fill="hold" grpId="0" nodeType="withEffect">
                                  <p:stCondLst>
                                    <p:cond delay="0"/>
                                  </p:stCondLst>
                                  <p:childTnLst>
                                    <p:set>
                                      <p:cBhvr>
                                        <p:cTn id="128" dur="1" fill="hold">
                                          <p:stCondLst>
                                            <p:cond delay="0"/>
                                          </p:stCondLst>
                                        </p:cTn>
                                        <p:tgtEl>
                                          <p:spTgt spid="40"/>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4" fill="hold" nodeType="click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wipe(down)">
                                      <p:cBhvr>
                                        <p:cTn id="133" dur="500"/>
                                        <p:tgtEl>
                                          <p:spTgt spid="28"/>
                                        </p:tgtEl>
                                      </p:cBhvr>
                                    </p:animEffect>
                                  </p:childTnLst>
                                </p:cTn>
                              </p:par>
                            </p:childTnLst>
                          </p:cTn>
                        </p:par>
                        <p:par>
                          <p:cTn id="134" fill="hold" nodeType="afterGroup">
                            <p:stCondLst>
                              <p:cond delay="500"/>
                            </p:stCondLst>
                            <p:childTnLst>
                              <p:par>
                                <p:cTn id="135" presetID="22" presetClass="entr" presetSubtype="4" fill="hold" nodeType="after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wipe(down)">
                                      <p:cBhvr>
                                        <p:cTn id="137" dur="500"/>
                                        <p:tgtEl>
                                          <p:spTgt spid="34"/>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4" fill="hold" nodeType="click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wipe(down)">
                                      <p:cBhvr>
                                        <p:cTn id="142" dur="500"/>
                                        <p:tgtEl>
                                          <p:spTgt spid="26"/>
                                        </p:tgtEl>
                                      </p:cBhvr>
                                    </p:animEffect>
                                  </p:childTnLst>
                                </p:cTn>
                              </p:par>
                            </p:childTnLst>
                          </p:cTn>
                        </p:par>
                        <p:par>
                          <p:cTn id="143" fill="hold" nodeType="afterGroup">
                            <p:stCondLst>
                              <p:cond delay="500"/>
                            </p:stCondLst>
                            <p:childTnLst>
                              <p:par>
                                <p:cTn id="144" presetID="1" presetClass="entr" presetSubtype="0" fill="hold" grpId="0" nodeType="afterEffect">
                                  <p:stCondLst>
                                    <p:cond delay="0"/>
                                  </p:stCondLst>
                                  <p:childTnLst>
                                    <p:set>
                                      <p:cBhvr>
                                        <p:cTn id="145" dur="1" fill="hold">
                                          <p:stCondLst>
                                            <p:cond delay="0"/>
                                          </p:stCondLst>
                                        </p:cTn>
                                        <p:tgtEl>
                                          <p:spTgt spid="41"/>
                                        </p:tgtEl>
                                        <p:attrNameLst>
                                          <p:attrName>style.visibility</p:attrName>
                                        </p:attrNameLst>
                                      </p:cBhvr>
                                      <p:to>
                                        <p:strVal val="visible"/>
                                      </p:to>
                                    </p:set>
                                  </p:childTnLst>
                                </p:cTn>
                              </p:par>
                            </p:childTnLst>
                          </p:cTn>
                        </p:par>
                        <p:par>
                          <p:cTn id="146" fill="hold" nodeType="afterGroup">
                            <p:stCondLst>
                              <p:cond delay="500"/>
                            </p:stCondLst>
                            <p:childTnLst>
                              <p:par>
                                <p:cTn id="147" presetID="10" presetClass="entr" presetSubtype="0" fill="hold" nodeType="afterEffect">
                                  <p:stCondLst>
                                    <p:cond delay="2000"/>
                                  </p:stCondLst>
                                  <p:childTnLst>
                                    <p:set>
                                      <p:cBhvr>
                                        <p:cTn id="148" dur="1" fill="hold">
                                          <p:stCondLst>
                                            <p:cond delay="0"/>
                                          </p:stCondLst>
                                        </p:cTn>
                                        <p:tgtEl>
                                          <p:spTgt spid="29"/>
                                        </p:tgtEl>
                                        <p:attrNameLst>
                                          <p:attrName>style.visibility</p:attrName>
                                        </p:attrNameLst>
                                      </p:cBhvr>
                                      <p:to>
                                        <p:strVal val="visible"/>
                                      </p:to>
                                    </p:set>
                                    <p:animEffect transition="in" filter="fade">
                                      <p:cBhvr>
                                        <p:cTn id="149" dur="500"/>
                                        <p:tgtEl>
                                          <p:spTgt spid="29"/>
                                        </p:tgtEl>
                                      </p:cBhvr>
                                    </p:animEffect>
                                  </p:childTnLst>
                                </p:cTn>
                              </p:par>
                              <p:par>
                                <p:cTn id="150" presetID="10" presetClass="entr" presetSubtype="0" fill="hold" nodeType="withEffect">
                                  <p:stCondLst>
                                    <p:cond delay="0"/>
                                  </p:stCondLst>
                                  <p:childTnLst>
                                    <p:set>
                                      <p:cBhvr>
                                        <p:cTn id="151" dur="1" fill="hold">
                                          <p:stCondLst>
                                            <p:cond delay="0"/>
                                          </p:stCondLst>
                                        </p:cTn>
                                        <p:tgtEl>
                                          <p:spTgt spid="35"/>
                                        </p:tgtEl>
                                        <p:attrNameLst>
                                          <p:attrName>style.visibility</p:attrName>
                                        </p:attrNameLst>
                                      </p:cBhvr>
                                      <p:to>
                                        <p:strVal val="visible"/>
                                      </p:to>
                                    </p:set>
                                    <p:animEffect transition="in" filter="fade">
                                      <p:cBhvr>
                                        <p:cTn id="1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30" grpId="0"/>
      <p:bldP spid="32" grpId="0"/>
      <p:bldP spid="20" grpId="0"/>
      <p:bldP spid="39" grpId="0"/>
      <p:bldP spid="40" grpId="0"/>
      <p:bldP spid="41" grpId="0"/>
      <p:bldP spid="38" grpId="0"/>
      <p:bldP spid="42" grpId="0"/>
      <p:bldP spid="43" grpId="0"/>
      <p:bldP spid="52"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rafik 6">
            <a:extLst>
              <a:ext uri="{FF2B5EF4-FFF2-40B4-BE49-F238E27FC236}">
                <a16:creationId xmlns:a16="http://schemas.microsoft.com/office/drawing/2014/main" id="{188FDCAE-0B94-4FC7-80E3-EC0452CD19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060575"/>
            <a:ext cx="69119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Fußzeilenplatzhalter 1">
            <a:extLst>
              <a:ext uri="{FF2B5EF4-FFF2-40B4-BE49-F238E27FC236}">
                <a16:creationId xmlns:a16="http://schemas.microsoft.com/office/drawing/2014/main" id="{616972E0-D0B5-45C5-916A-9FEDE3EDDB30}"/>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21508" name="Foliennummernplatzhalter 2">
            <a:extLst>
              <a:ext uri="{FF2B5EF4-FFF2-40B4-BE49-F238E27FC236}">
                <a16:creationId xmlns:a16="http://schemas.microsoft.com/office/drawing/2014/main" id="{A9FE91D5-C0FB-4741-ACD7-11490DEFB82C}"/>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EB05F52A-CE6F-4A8E-BCD1-E5E16243E9DC}" type="slidenum">
              <a:rPr lang="de-DE" altLang="de-DE" sz="1200"/>
              <a:pPr algn="r" eaLnBrk="1" hangingPunct="1"/>
              <a:t>4</a:t>
            </a:fld>
            <a:endParaRPr lang="de-DE" altLang="de-DE" sz="1200"/>
          </a:p>
        </p:txBody>
      </p:sp>
      <p:sp>
        <p:nvSpPr>
          <p:cNvPr id="21509" name="Text Box 2">
            <a:extLst>
              <a:ext uri="{FF2B5EF4-FFF2-40B4-BE49-F238E27FC236}">
                <a16:creationId xmlns:a16="http://schemas.microsoft.com/office/drawing/2014/main" id="{94277376-7D17-43ED-8439-5283A96444C6}"/>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 Mechanische Wurfprinzipien</a:t>
            </a:r>
          </a:p>
        </p:txBody>
      </p:sp>
      <p:sp>
        <p:nvSpPr>
          <p:cNvPr id="21510" name="Text Box 3">
            <a:extLst>
              <a:ext uri="{FF2B5EF4-FFF2-40B4-BE49-F238E27FC236}">
                <a16:creationId xmlns:a16="http://schemas.microsoft.com/office/drawing/2014/main" id="{F0213B2A-5BDB-485C-98AE-C27564187DCA}"/>
              </a:ext>
            </a:extLst>
          </p:cNvPr>
          <p:cNvSpPr txBox="1">
            <a:spLocks noChangeArrowheads="1"/>
          </p:cNvSpPr>
          <p:nvPr/>
        </p:nvSpPr>
        <p:spPr bwMode="auto">
          <a:xfrm>
            <a:off x="539750" y="1052513"/>
            <a:ext cx="4752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4.2.1  Werfen nach dem Hebelprinzip</a:t>
            </a:r>
          </a:p>
        </p:txBody>
      </p:sp>
      <p:sp>
        <p:nvSpPr>
          <p:cNvPr id="21511" name="Text Box 8">
            <a:extLst>
              <a:ext uri="{FF2B5EF4-FFF2-40B4-BE49-F238E27FC236}">
                <a16:creationId xmlns:a16="http://schemas.microsoft.com/office/drawing/2014/main" id="{F283CC57-24D4-41E1-8C29-173DD95147FC}"/>
              </a:ext>
            </a:extLst>
          </p:cNvPr>
          <p:cNvSpPr txBox="1">
            <a:spLocks noChangeArrowheads="1"/>
          </p:cNvSpPr>
          <p:nvPr/>
        </p:nvSpPr>
        <p:spPr bwMode="auto">
          <a:xfrm>
            <a:off x="539750" y="1557338"/>
            <a:ext cx="5040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Zur Verbesserung der Wurfweite</a:t>
            </a:r>
          </a:p>
        </p:txBody>
      </p:sp>
      <p:sp>
        <p:nvSpPr>
          <p:cNvPr id="21512" name="Text Box 14">
            <a:extLst>
              <a:ext uri="{FF2B5EF4-FFF2-40B4-BE49-F238E27FC236}">
                <a16:creationId xmlns:a16="http://schemas.microsoft.com/office/drawing/2014/main" id="{4A7CE49E-A9E1-4899-90F0-E06E83C1A948}"/>
              </a:ext>
            </a:extLst>
          </p:cNvPr>
          <p:cNvSpPr txBox="1">
            <a:spLocks noChangeArrowheads="1"/>
          </p:cNvSpPr>
          <p:nvPr/>
        </p:nvSpPr>
        <p:spPr bwMode="auto">
          <a:xfrm>
            <a:off x="827088" y="6021388"/>
            <a:ext cx="12239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1600">
                <a:solidFill>
                  <a:schemeClr val="tx1"/>
                </a:solidFill>
              </a:rPr>
              <a:t>Vgl. S.122</a:t>
            </a:r>
          </a:p>
        </p:txBody>
      </p:sp>
      <p:sp>
        <p:nvSpPr>
          <p:cNvPr id="91151" name="Text Box 15">
            <a:extLst>
              <a:ext uri="{FF2B5EF4-FFF2-40B4-BE49-F238E27FC236}">
                <a16:creationId xmlns:a16="http://schemas.microsoft.com/office/drawing/2014/main" id="{A77679E1-DED1-4CB9-AFAD-87EDD4DCE7DA}"/>
              </a:ext>
            </a:extLst>
          </p:cNvPr>
          <p:cNvSpPr txBox="1">
            <a:spLocks noChangeArrowheads="1"/>
          </p:cNvSpPr>
          <p:nvPr/>
        </p:nvSpPr>
        <p:spPr bwMode="auto">
          <a:xfrm>
            <a:off x="7956550" y="5445125"/>
            <a:ext cx="10080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1400"/>
              <a:t>Vgl. Kraftzeit-kurven Seite 57ff</a:t>
            </a:r>
          </a:p>
        </p:txBody>
      </p:sp>
      <p:sp>
        <p:nvSpPr>
          <p:cNvPr id="91153" name="AutoShape 17">
            <a:hlinkClick r:id="rId4" action="ppaction://hlinksldjump" highlightClick="1"/>
            <a:extLst>
              <a:ext uri="{FF2B5EF4-FFF2-40B4-BE49-F238E27FC236}">
                <a16:creationId xmlns:a16="http://schemas.microsoft.com/office/drawing/2014/main" id="{79C9FEC2-B911-40B3-8358-656F4DF5A681}"/>
              </a:ext>
            </a:extLst>
          </p:cNvPr>
          <p:cNvSpPr>
            <a:spLocks noChangeArrowheads="1"/>
          </p:cNvSpPr>
          <p:nvPr/>
        </p:nvSpPr>
        <p:spPr bwMode="auto">
          <a:xfrm>
            <a:off x="8532813" y="2060575"/>
            <a:ext cx="360362" cy="358775"/>
          </a:xfrm>
          <a:prstGeom prst="actionButtonInformation">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endParaRPr lang="de-DE" altLang="de-DE"/>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91151"/>
                                        </p:tgtEl>
                                        <p:attrNameLst>
                                          <p:attrName>style.visibility</p:attrName>
                                        </p:attrNameLst>
                                      </p:cBhvr>
                                      <p:to>
                                        <p:strVal val="visible"/>
                                      </p:to>
                                    </p:set>
                                    <p:animEffect transition="in" filter="dissolve">
                                      <p:cBhvr>
                                        <p:cTn id="7" dur="500"/>
                                        <p:tgtEl>
                                          <p:spTgt spid="91151"/>
                                        </p:tgtEl>
                                      </p:cBhvr>
                                    </p:animEffect>
                                  </p:childTnLst>
                                </p:cTn>
                              </p:par>
                            </p:childTnLst>
                          </p:cTn>
                        </p:par>
                        <p:par>
                          <p:cTn id="8" fill="hold" nodeType="afterGroup">
                            <p:stCondLst>
                              <p:cond delay="5500"/>
                            </p:stCondLst>
                            <p:childTnLst>
                              <p:par>
                                <p:cTn id="9" presetID="9" presetClass="entr" presetSubtype="0" fill="hold" nodeType="afterEffect">
                                  <p:stCondLst>
                                    <p:cond delay="1500"/>
                                  </p:stCondLst>
                                  <p:childTnLst>
                                    <p:set>
                                      <p:cBhvr>
                                        <p:cTn id="10" dur="1" fill="hold">
                                          <p:stCondLst>
                                            <p:cond delay="0"/>
                                          </p:stCondLst>
                                        </p:cTn>
                                        <p:tgtEl>
                                          <p:spTgt spid="91153"/>
                                        </p:tgtEl>
                                        <p:attrNameLst>
                                          <p:attrName>style.visibility</p:attrName>
                                        </p:attrNameLst>
                                      </p:cBhvr>
                                      <p:to>
                                        <p:strVal val="visible"/>
                                      </p:to>
                                    </p:set>
                                    <p:animEffect transition="in" filter="dissolve">
                                      <p:cBhvr>
                                        <p:cTn id="11" dur="500"/>
                                        <p:tgtEl>
                                          <p:spTgt spid="91153"/>
                                        </p:tgtEl>
                                      </p:cBhvr>
                                    </p:animEffect>
                                  </p:childTnLst>
                                </p:cTn>
                              </p:par>
                            </p:childTnLst>
                          </p:cTn>
                        </p:par>
                        <p:par>
                          <p:cTn id="12" fill="hold" nodeType="afterGroup">
                            <p:stCondLst>
                              <p:cond delay="7500"/>
                            </p:stCondLst>
                            <p:childTnLst>
                              <p:par>
                                <p:cTn id="13" presetID="9" presetClass="entr" presetSubtype="0" fill="hold" nodeType="afterEffect">
                                  <p:stCondLst>
                                    <p:cond delay="0"/>
                                  </p:stCondLst>
                                  <p:childTnLst>
                                    <p:set>
                                      <p:cBhvr>
                                        <p:cTn id="14" dur="1" fill="hold">
                                          <p:stCondLst>
                                            <p:cond delay="0"/>
                                          </p:stCondLst>
                                        </p:cTn>
                                        <p:tgtEl>
                                          <p:spTgt spid="91153"/>
                                        </p:tgtEl>
                                        <p:attrNameLst>
                                          <p:attrName>style.visibility</p:attrName>
                                        </p:attrNameLst>
                                      </p:cBhvr>
                                      <p:to>
                                        <p:strVal val="visible"/>
                                      </p:to>
                                    </p:set>
                                    <p:animEffect transition="in" filter="dissolve">
                                      <p:cBhvr>
                                        <p:cTn id="15" dur="500"/>
                                        <p:tgtEl>
                                          <p:spTgt spid="9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ußzeilenplatzhalter 1">
            <a:extLst>
              <a:ext uri="{FF2B5EF4-FFF2-40B4-BE49-F238E27FC236}">
                <a16:creationId xmlns:a16="http://schemas.microsoft.com/office/drawing/2014/main" id="{B8101F18-5FA8-4CD8-A2CD-36FBF84530FE}"/>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23555" name="Foliennummernplatzhalter 2">
            <a:extLst>
              <a:ext uri="{FF2B5EF4-FFF2-40B4-BE49-F238E27FC236}">
                <a16:creationId xmlns:a16="http://schemas.microsoft.com/office/drawing/2014/main" id="{FC9B0D08-3D49-4BAF-A10C-93B63F0C5B67}"/>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4E711290-D436-4053-9011-C4FA38468A18}" type="slidenum">
              <a:rPr lang="de-DE" altLang="de-DE" sz="1200"/>
              <a:pPr algn="r" eaLnBrk="1" hangingPunct="1"/>
              <a:t>5</a:t>
            </a:fld>
            <a:endParaRPr lang="de-DE" altLang="de-DE" sz="1200"/>
          </a:p>
        </p:txBody>
      </p:sp>
      <p:sp>
        <p:nvSpPr>
          <p:cNvPr id="23556" name="Text Box 2">
            <a:extLst>
              <a:ext uri="{FF2B5EF4-FFF2-40B4-BE49-F238E27FC236}">
                <a16:creationId xmlns:a16="http://schemas.microsoft.com/office/drawing/2014/main" id="{FDBDB18F-E2CA-486C-83DC-4B3D477F43BC}"/>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 Mechanische Wurfprinzipien</a:t>
            </a:r>
          </a:p>
        </p:txBody>
      </p:sp>
      <p:sp>
        <p:nvSpPr>
          <p:cNvPr id="23557" name="Text Box 3">
            <a:extLst>
              <a:ext uri="{FF2B5EF4-FFF2-40B4-BE49-F238E27FC236}">
                <a16:creationId xmlns:a16="http://schemas.microsoft.com/office/drawing/2014/main" id="{65D1490E-D922-432F-BDDE-5A469E768046}"/>
              </a:ext>
            </a:extLst>
          </p:cNvPr>
          <p:cNvSpPr txBox="1">
            <a:spLocks noChangeArrowheads="1"/>
          </p:cNvSpPr>
          <p:nvPr/>
        </p:nvSpPr>
        <p:spPr bwMode="auto">
          <a:xfrm>
            <a:off x="539750" y="1052513"/>
            <a:ext cx="4752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4.2.1 Werfen nach dem Hebelprinzip</a:t>
            </a:r>
          </a:p>
        </p:txBody>
      </p:sp>
      <p:sp>
        <p:nvSpPr>
          <p:cNvPr id="155656" name="Text Box 8">
            <a:extLst>
              <a:ext uri="{FF2B5EF4-FFF2-40B4-BE49-F238E27FC236}">
                <a16:creationId xmlns:a16="http://schemas.microsoft.com/office/drawing/2014/main" id="{F9E816E2-409C-4760-A169-4329D9366059}"/>
              </a:ext>
            </a:extLst>
          </p:cNvPr>
          <p:cNvSpPr txBox="1">
            <a:spLocks noChangeArrowheads="1"/>
          </p:cNvSpPr>
          <p:nvPr/>
        </p:nvSpPr>
        <p:spPr bwMode="auto">
          <a:xfrm>
            <a:off x="900113" y="1484313"/>
            <a:ext cx="5040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Situationen aus der Sportpraxis:</a:t>
            </a:r>
          </a:p>
        </p:txBody>
      </p:sp>
      <p:sp>
        <p:nvSpPr>
          <p:cNvPr id="55305" name="Text Box 9">
            <a:extLst>
              <a:ext uri="{FF2B5EF4-FFF2-40B4-BE49-F238E27FC236}">
                <a16:creationId xmlns:a16="http://schemas.microsoft.com/office/drawing/2014/main" id="{BFB0A85E-B03A-49CD-A189-60C3EC290A23}"/>
              </a:ext>
            </a:extLst>
          </p:cNvPr>
          <p:cNvSpPr txBox="1">
            <a:spLocks noChangeArrowheads="1"/>
          </p:cNvSpPr>
          <p:nvPr/>
        </p:nvSpPr>
        <p:spPr bwMode="auto">
          <a:xfrm>
            <a:off x="4716463" y="5516563"/>
            <a:ext cx="352901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sz="800"/>
              <a:t>Quelle: http://www.cosyco.de/videosequenzen/ani_gif/Dartwurf600pix.gif</a:t>
            </a:r>
          </a:p>
        </p:txBody>
      </p:sp>
      <p:sp>
        <p:nvSpPr>
          <p:cNvPr id="55306" name="Text Box 10">
            <a:extLst>
              <a:ext uri="{FF2B5EF4-FFF2-40B4-BE49-F238E27FC236}">
                <a16:creationId xmlns:a16="http://schemas.microsoft.com/office/drawing/2014/main" id="{4E173291-18FE-4A5A-BFA6-66FAF9E6A6C9}"/>
              </a:ext>
            </a:extLst>
          </p:cNvPr>
          <p:cNvSpPr txBox="1">
            <a:spLocks noChangeArrowheads="1"/>
          </p:cNvSpPr>
          <p:nvPr/>
        </p:nvSpPr>
        <p:spPr bwMode="auto">
          <a:xfrm>
            <a:off x="900113" y="1773238"/>
            <a:ext cx="8064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Unterarmwürfe wie z.B. Jonglierwürfe, Dart, kurzer Passwurf im Handball</a:t>
            </a:r>
          </a:p>
        </p:txBody>
      </p:sp>
      <p:pic>
        <p:nvPicPr>
          <p:cNvPr id="55312" name="Picture 16">
            <a:extLst>
              <a:ext uri="{FF2B5EF4-FFF2-40B4-BE49-F238E27FC236}">
                <a16:creationId xmlns:a16="http://schemas.microsoft.com/office/drawing/2014/main" id="{EB5DAC29-5670-4318-9EAF-1F19C0DCA25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3284538"/>
            <a:ext cx="57150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Grafik 9">
            <a:extLst>
              <a:ext uri="{FF2B5EF4-FFF2-40B4-BE49-F238E27FC236}">
                <a16:creationId xmlns:a16="http://schemas.microsoft.com/office/drawing/2014/main" id="{FAF010DD-AF17-46F0-803F-7BCE7E99DA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213100"/>
            <a:ext cx="37258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56"/>
                                        </p:tgtEl>
                                        <p:attrNameLst>
                                          <p:attrName>style.visibility</p:attrName>
                                        </p:attrNameLst>
                                      </p:cBhvr>
                                      <p:to>
                                        <p:strVal val="visible"/>
                                      </p:to>
                                    </p:set>
                                    <p:animEffect transition="in" filter="blinds(horizontal)">
                                      <p:cBhvr>
                                        <p:cTn id="7" dur="500"/>
                                        <p:tgtEl>
                                          <p:spTgt spid="155656"/>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5306"/>
                                        </p:tgtEl>
                                        <p:attrNameLst>
                                          <p:attrName>style.visibility</p:attrName>
                                        </p:attrNameLst>
                                      </p:cBhvr>
                                      <p:to>
                                        <p:strVal val="visible"/>
                                      </p:to>
                                    </p:set>
                                    <p:anim calcmode="lin" valueType="num">
                                      <p:cBhvr additive="base">
                                        <p:cTn id="11" dur="500" fill="hold"/>
                                        <p:tgtEl>
                                          <p:spTgt spid="55306"/>
                                        </p:tgtEl>
                                        <p:attrNameLst>
                                          <p:attrName>ppt_x</p:attrName>
                                        </p:attrNameLst>
                                      </p:cBhvr>
                                      <p:tavLst>
                                        <p:tav tm="0">
                                          <p:val>
                                            <p:strVal val="#ppt_x"/>
                                          </p:val>
                                        </p:tav>
                                        <p:tav tm="100000">
                                          <p:val>
                                            <p:strVal val="#ppt_x"/>
                                          </p:val>
                                        </p:tav>
                                      </p:tavLst>
                                    </p:anim>
                                    <p:anim calcmode="lin" valueType="num">
                                      <p:cBhvr additive="base">
                                        <p:cTn id="12" dur="500" fill="hold"/>
                                        <p:tgtEl>
                                          <p:spTgt spid="5530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5313"/>
                                        </p:tgtEl>
                                        <p:attrNameLst>
                                          <p:attrName>style.visibility</p:attrName>
                                        </p:attrNameLst>
                                      </p:cBhvr>
                                      <p:to>
                                        <p:strVal val="visible"/>
                                      </p:to>
                                    </p:set>
                                    <p:animEffect transition="in" filter="dissolve">
                                      <p:cBhvr>
                                        <p:cTn id="17" dur="500"/>
                                        <p:tgtEl>
                                          <p:spTgt spid="553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5312"/>
                                        </p:tgtEl>
                                        <p:attrNameLst>
                                          <p:attrName>style.visibility</p:attrName>
                                        </p:attrNameLst>
                                      </p:cBhvr>
                                      <p:to>
                                        <p:strVal val="visible"/>
                                      </p:to>
                                    </p:set>
                                    <p:animEffect transition="in" filter="dissolve">
                                      <p:cBhvr>
                                        <p:cTn id="22" dur="500"/>
                                        <p:tgtEl>
                                          <p:spTgt spid="55312"/>
                                        </p:tgtEl>
                                      </p:cBhvr>
                                    </p:animEffect>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55305"/>
                                        </p:tgtEl>
                                        <p:attrNameLst>
                                          <p:attrName>style.visibility</p:attrName>
                                        </p:attrNameLst>
                                      </p:cBhvr>
                                      <p:to>
                                        <p:strVal val="visible"/>
                                      </p:to>
                                    </p:set>
                                    <p:animEffect transition="in" filter="dissolve">
                                      <p:cBhvr>
                                        <p:cTn id="26"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6" grpId="0"/>
      <p:bldP spid="55305" grpId="0"/>
      <p:bldP spid="553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ußzeilenplatzhalter 1">
            <a:extLst>
              <a:ext uri="{FF2B5EF4-FFF2-40B4-BE49-F238E27FC236}">
                <a16:creationId xmlns:a16="http://schemas.microsoft.com/office/drawing/2014/main" id="{F691CB77-DA2D-4B6E-9F0A-CD947A48B021}"/>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24579" name="Foliennummernplatzhalter 2">
            <a:extLst>
              <a:ext uri="{FF2B5EF4-FFF2-40B4-BE49-F238E27FC236}">
                <a16:creationId xmlns:a16="http://schemas.microsoft.com/office/drawing/2014/main" id="{26173BA6-293B-49ED-915D-F38FA1FAA57E}"/>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DCA1AD48-649D-416A-8896-56EACDCFF996}" type="slidenum">
              <a:rPr lang="de-DE" altLang="de-DE" sz="1200"/>
              <a:pPr algn="r" eaLnBrk="1" hangingPunct="1"/>
              <a:t>6</a:t>
            </a:fld>
            <a:endParaRPr lang="de-DE" altLang="de-DE" sz="1200"/>
          </a:p>
        </p:txBody>
      </p:sp>
      <p:sp>
        <p:nvSpPr>
          <p:cNvPr id="24580" name="Text Box 2">
            <a:extLst>
              <a:ext uri="{FF2B5EF4-FFF2-40B4-BE49-F238E27FC236}">
                <a16:creationId xmlns:a16="http://schemas.microsoft.com/office/drawing/2014/main" id="{1CF907BE-B2B1-4D62-BBD9-C3855005DC01}"/>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 Mechanische Wurfprinzipien</a:t>
            </a:r>
          </a:p>
        </p:txBody>
      </p:sp>
      <p:sp>
        <p:nvSpPr>
          <p:cNvPr id="155651" name="Text Box 3">
            <a:extLst>
              <a:ext uri="{FF2B5EF4-FFF2-40B4-BE49-F238E27FC236}">
                <a16:creationId xmlns:a16="http://schemas.microsoft.com/office/drawing/2014/main" id="{0019CBD5-DC80-40C0-8BE3-4BF8920A2C06}"/>
              </a:ext>
            </a:extLst>
          </p:cNvPr>
          <p:cNvSpPr txBox="1">
            <a:spLocks noChangeArrowheads="1"/>
          </p:cNvSpPr>
          <p:nvPr/>
        </p:nvSpPr>
        <p:spPr bwMode="auto">
          <a:xfrm>
            <a:off x="539750" y="1052513"/>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4.2.2  Werfen nach dem </a:t>
            </a:r>
            <a:r>
              <a:rPr lang="de-DE" altLang="de-DE">
                <a:hlinkClick r:id="rId3" action="ppaction://hlinksldjump"/>
              </a:rPr>
              <a:t>Go-and-Stop Pinzip</a:t>
            </a:r>
            <a:endParaRPr lang="de-DE" altLang="de-DE"/>
          </a:p>
        </p:txBody>
      </p:sp>
      <p:pic>
        <p:nvPicPr>
          <p:cNvPr id="57357" name="Picture 13" descr="explodieren">
            <a:extLst>
              <a:ext uri="{FF2B5EF4-FFF2-40B4-BE49-F238E27FC236}">
                <a16:creationId xmlns:a16="http://schemas.microsoft.com/office/drawing/2014/main" id="{57256087-A939-4656-BB7D-AF9ED7AEF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716338"/>
            <a:ext cx="784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Grafik 11">
            <a:extLst>
              <a:ext uri="{FF2B5EF4-FFF2-40B4-BE49-F238E27FC236}">
                <a16:creationId xmlns:a16="http://schemas.microsoft.com/office/drawing/2014/main" id="{C69C7088-7075-4312-9235-930B261641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628775"/>
            <a:ext cx="63373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9" name="Text Box 15">
            <a:extLst>
              <a:ext uri="{FF2B5EF4-FFF2-40B4-BE49-F238E27FC236}">
                <a16:creationId xmlns:a16="http://schemas.microsoft.com/office/drawing/2014/main" id="{FD2160EA-7AE5-4F15-8A1B-C7DE750E56A5}"/>
              </a:ext>
            </a:extLst>
          </p:cNvPr>
          <p:cNvSpPr txBox="1">
            <a:spLocks noChangeArrowheads="1"/>
          </p:cNvSpPr>
          <p:nvPr/>
        </p:nvSpPr>
        <p:spPr bwMode="auto">
          <a:xfrm>
            <a:off x="827088" y="1773238"/>
            <a:ext cx="2808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solidFill>
                  <a:schemeClr val="tx1"/>
                </a:solidFill>
              </a:rPr>
              <a:t>Ballwurf</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blinds(horizontal)">
                                      <p:cBhvr>
                                        <p:cTn id="7" dur="500"/>
                                        <p:tgtEl>
                                          <p:spTgt spid="155651"/>
                                        </p:tgtEl>
                                      </p:cBhvr>
                                    </p:animEffect>
                                  </p:childTnLst>
                                </p:cTn>
                              </p:par>
                            </p:childTnLst>
                          </p:cTn>
                        </p:par>
                        <p:par>
                          <p:cTn id="8" fill="hold" nodeType="afterGroup">
                            <p:stCondLst>
                              <p:cond delay="500"/>
                            </p:stCondLst>
                            <p:childTnLst>
                              <p:par>
                                <p:cTn id="9" presetID="16" presetClass="entr" presetSubtype="26" fill="hold" nodeType="afterEffect">
                                  <p:stCondLst>
                                    <p:cond delay="1000"/>
                                  </p:stCondLst>
                                  <p:childTnLst>
                                    <p:set>
                                      <p:cBhvr>
                                        <p:cTn id="10" dur="1" fill="hold">
                                          <p:stCondLst>
                                            <p:cond delay="0"/>
                                          </p:stCondLst>
                                        </p:cTn>
                                        <p:tgtEl>
                                          <p:spTgt spid="57357"/>
                                        </p:tgtEl>
                                        <p:attrNameLst>
                                          <p:attrName>style.visibility</p:attrName>
                                        </p:attrNameLst>
                                      </p:cBhvr>
                                      <p:to>
                                        <p:strVal val="visible"/>
                                      </p:to>
                                    </p:set>
                                    <p:animEffect transition="in" filter="barn(inHorizontal)">
                                      <p:cBhvr>
                                        <p:cTn id="11" dur="500"/>
                                        <p:tgtEl>
                                          <p:spTgt spid="57357"/>
                                        </p:tgtEl>
                                      </p:cBhvr>
                                    </p:animEffect>
                                  </p:childTnLst>
                                  <p:subTnLst>
                                    <p:set>
                                      <p:cBhvr override="childStyle">
                                        <p:cTn dur="1" fill="hold" display="0" masterRel="nextClick" afterEffect="1"/>
                                        <p:tgtEl>
                                          <p:spTgt spid="57357"/>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57358"/>
                                        </p:tgtEl>
                                        <p:attrNameLst>
                                          <p:attrName>style.visibility</p:attrName>
                                        </p:attrNameLst>
                                      </p:cBhvr>
                                      <p:to>
                                        <p:strVal val="visible"/>
                                      </p:to>
                                    </p:set>
                                    <p:animEffect transition="in" filter="dissolve">
                                      <p:cBhvr>
                                        <p:cTn id="16" dur="500"/>
                                        <p:tgtEl>
                                          <p:spTgt spid="5735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7359"/>
                                        </p:tgtEl>
                                        <p:attrNameLst>
                                          <p:attrName>style.visibility</p:attrName>
                                        </p:attrNameLst>
                                      </p:cBhvr>
                                      <p:to>
                                        <p:strVal val="visible"/>
                                      </p:to>
                                    </p:set>
                                    <p:animEffect transition="in" filter="dissolve">
                                      <p:cBhvr>
                                        <p:cTn id="19" dur="500"/>
                                        <p:tgtEl>
                                          <p:spTgt spid="57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573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ußzeilenplatzhalter 1">
            <a:extLst>
              <a:ext uri="{FF2B5EF4-FFF2-40B4-BE49-F238E27FC236}">
                <a16:creationId xmlns:a16="http://schemas.microsoft.com/office/drawing/2014/main" id="{051D68D6-4952-4C36-8F44-BEF43BE0C8F9}"/>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26627" name="Foliennummernplatzhalter 2">
            <a:extLst>
              <a:ext uri="{FF2B5EF4-FFF2-40B4-BE49-F238E27FC236}">
                <a16:creationId xmlns:a16="http://schemas.microsoft.com/office/drawing/2014/main" id="{8AEF020C-F577-4DEC-A1E4-E1D8223063A1}"/>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5687CF7F-0D99-466D-991D-87E369CB5566}" type="slidenum">
              <a:rPr lang="de-DE" altLang="de-DE" sz="1200"/>
              <a:pPr algn="r" eaLnBrk="1" hangingPunct="1"/>
              <a:t>7</a:t>
            </a:fld>
            <a:endParaRPr lang="de-DE" altLang="de-DE" sz="1200"/>
          </a:p>
        </p:txBody>
      </p:sp>
      <p:sp>
        <p:nvSpPr>
          <p:cNvPr id="26628" name="Text Box 2">
            <a:extLst>
              <a:ext uri="{FF2B5EF4-FFF2-40B4-BE49-F238E27FC236}">
                <a16:creationId xmlns:a16="http://schemas.microsoft.com/office/drawing/2014/main" id="{F420C52B-0231-42D5-A17C-A141F4EE43EE}"/>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 Mechanische Wurfprinzipien</a:t>
            </a:r>
          </a:p>
        </p:txBody>
      </p:sp>
      <p:sp>
        <p:nvSpPr>
          <p:cNvPr id="26629" name="Text Box 3">
            <a:extLst>
              <a:ext uri="{FF2B5EF4-FFF2-40B4-BE49-F238E27FC236}">
                <a16:creationId xmlns:a16="http://schemas.microsoft.com/office/drawing/2014/main" id="{AEE49AEB-AE00-4955-997D-5853DBE5F67B}"/>
              </a:ext>
            </a:extLst>
          </p:cNvPr>
          <p:cNvSpPr txBox="1">
            <a:spLocks noChangeArrowheads="1"/>
          </p:cNvSpPr>
          <p:nvPr/>
        </p:nvSpPr>
        <p:spPr bwMode="auto">
          <a:xfrm>
            <a:off x="539750" y="1046163"/>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4.2.2  Werfen nach dem Go-and-Stop Prinzip</a:t>
            </a:r>
          </a:p>
        </p:txBody>
      </p:sp>
      <p:sp>
        <p:nvSpPr>
          <p:cNvPr id="155656" name="Text Box 8">
            <a:extLst>
              <a:ext uri="{FF2B5EF4-FFF2-40B4-BE49-F238E27FC236}">
                <a16:creationId xmlns:a16="http://schemas.microsoft.com/office/drawing/2014/main" id="{2923ABC9-506A-47C1-8945-0A66C3AE8127}"/>
              </a:ext>
            </a:extLst>
          </p:cNvPr>
          <p:cNvSpPr txBox="1">
            <a:spLocks noChangeArrowheads="1"/>
          </p:cNvSpPr>
          <p:nvPr/>
        </p:nvSpPr>
        <p:spPr bwMode="auto">
          <a:xfrm>
            <a:off x="539750" y="1557338"/>
            <a:ext cx="5040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Zur Verbesserung der Wurfweite</a:t>
            </a:r>
          </a:p>
        </p:txBody>
      </p:sp>
      <p:sp>
        <p:nvSpPr>
          <p:cNvPr id="58378" name="Text Box 10">
            <a:extLst>
              <a:ext uri="{FF2B5EF4-FFF2-40B4-BE49-F238E27FC236}">
                <a16:creationId xmlns:a16="http://schemas.microsoft.com/office/drawing/2014/main" id="{A96F4FB4-7C08-4636-ACEE-6101B981E183}"/>
              </a:ext>
            </a:extLst>
          </p:cNvPr>
          <p:cNvSpPr txBox="1">
            <a:spLocks noChangeArrowheads="1"/>
          </p:cNvSpPr>
          <p:nvPr/>
        </p:nvSpPr>
        <p:spPr bwMode="auto">
          <a:xfrm>
            <a:off x="684213" y="1989138"/>
            <a:ext cx="43926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Durch moderne Technik mit besonderen Geräten (Tensorspeer) ist es inzwischen möglich Daten über die Wurfkraft zu bekommen:</a:t>
            </a:r>
          </a:p>
        </p:txBody>
      </p:sp>
      <p:sp>
        <p:nvSpPr>
          <p:cNvPr id="58380" name="Text Box 12">
            <a:extLst>
              <a:ext uri="{FF2B5EF4-FFF2-40B4-BE49-F238E27FC236}">
                <a16:creationId xmlns:a16="http://schemas.microsoft.com/office/drawing/2014/main" id="{F49CC7F4-53E0-409B-8336-B2D63B516D62}"/>
              </a:ext>
            </a:extLst>
          </p:cNvPr>
          <p:cNvSpPr txBox="1">
            <a:spLocks noChangeArrowheads="1"/>
          </p:cNvSpPr>
          <p:nvPr/>
        </p:nvSpPr>
        <p:spPr bwMode="auto">
          <a:xfrm>
            <a:off x="468313" y="4868863"/>
            <a:ext cx="43211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dirty="0"/>
              <a:t>Konsequenz:</a:t>
            </a:r>
          </a:p>
          <a:p>
            <a:pPr eaLnBrk="1" hangingPunct="1">
              <a:spcBef>
                <a:spcPct val="50000"/>
              </a:spcBef>
            </a:pPr>
            <a:r>
              <a:rPr lang="de-DE" altLang="de-DE" dirty="0"/>
              <a:t>Objektnahe Körperteile dürfen in keinem Fall zu früh eingesetzt werden!</a:t>
            </a:r>
          </a:p>
          <a:p>
            <a:pPr eaLnBrk="1" hangingPunct="1">
              <a:spcBef>
                <a:spcPct val="50000"/>
              </a:spcBef>
            </a:pPr>
            <a:r>
              <a:rPr lang="de-DE" altLang="de-DE" dirty="0"/>
              <a:t>(</a:t>
            </a:r>
            <a:r>
              <a:rPr lang="de-DE" altLang="de-DE" i="1" dirty="0"/>
              <a:t>Vgl. Seite 127</a:t>
            </a:r>
            <a:r>
              <a:rPr lang="de-DE" altLang="de-DE" dirty="0"/>
              <a:t>)</a:t>
            </a:r>
          </a:p>
        </p:txBody>
      </p:sp>
      <p:pic>
        <p:nvPicPr>
          <p:cNvPr id="58381" name="Picture 13" descr="F-t-Kurven von zwei Würfen_nachgezogen_nebengestellt mit Flächen-1">
            <a:extLst>
              <a:ext uri="{FF2B5EF4-FFF2-40B4-BE49-F238E27FC236}">
                <a16:creationId xmlns:a16="http://schemas.microsoft.com/office/drawing/2014/main" id="{A65D771B-5F68-4175-A8E3-4DF5A2437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635375"/>
            <a:ext cx="3598863"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14" descr="F-t-Kurven von zwei Würfen_nachgezogen und echt überlagert-1">
            <a:extLst>
              <a:ext uri="{FF2B5EF4-FFF2-40B4-BE49-F238E27FC236}">
                <a16:creationId xmlns:a16="http://schemas.microsoft.com/office/drawing/2014/main" id="{751D19F4-DC99-42BB-9D83-773EB96425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412875"/>
            <a:ext cx="3598863"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56"/>
                                        </p:tgtEl>
                                        <p:attrNameLst>
                                          <p:attrName>style.visibility</p:attrName>
                                        </p:attrNameLst>
                                      </p:cBhvr>
                                      <p:to>
                                        <p:strVal val="visible"/>
                                      </p:to>
                                    </p:set>
                                    <p:animEffect transition="in" filter="blinds(horizontal)">
                                      <p:cBhvr>
                                        <p:cTn id="7" dur="500"/>
                                        <p:tgtEl>
                                          <p:spTgt spid="1556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8378"/>
                                        </p:tgtEl>
                                        <p:attrNameLst>
                                          <p:attrName>style.visibility</p:attrName>
                                        </p:attrNameLst>
                                      </p:cBhvr>
                                      <p:to>
                                        <p:strVal val="visible"/>
                                      </p:to>
                                    </p:set>
                                    <p:anim calcmode="lin" valueType="num">
                                      <p:cBhvr additive="base">
                                        <p:cTn id="12" dur="500" fill="hold"/>
                                        <p:tgtEl>
                                          <p:spTgt spid="58378"/>
                                        </p:tgtEl>
                                        <p:attrNameLst>
                                          <p:attrName>ppt_x</p:attrName>
                                        </p:attrNameLst>
                                      </p:cBhvr>
                                      <p:tavLst>
                                        <p:tav tm="0">
                                          <p:val>
                                            <p:strVal val="#ppt_x"/>
                                          </p:val>
                                        </p:tav>
                                        <p:tav tm="100000">
                                          <p:val>
                                            <p:strVal val="#ppt_x"/>
                                          </p:val>
                                        </p:tav>
                                      </p:tavLst>
                                    </p:anim>
                                    <p:anim calcmode="lin" valueType="num">
                                      <p:cBhvr additive="base">
                                        <p:cTn id="13" dur="500" fill="hold"/>
                                        <p:tgtEl>
                                          <p:spTgt spid="58378"/>
                                        </p:tgtEl>
                                        <p:attrNameLst>
                                          <p:attrName>ppt_y</p:attrName>
                                        </p:attrNameLst>
                                      </p:cBhvr>
                                      <p:tavLst>
                                        <p:tav tm="0">
                                          <p:val>
                                            <p:strVal val="1+#ppt_h/2"/>
                                          </p:val>
                                        </p:tav>
                                        <p:tav tm="100000">
                                          <p:val>
                                            <p:strVal val="#ppt_y"/>
                                          </p:val>
                                        </p:tav>
                                      </p:tavLst>
                                    </p:anim>
                                  </p:childTnLst>
                                </p:cTn>
                              </p:par>
                              <p:par>
                                <p:cTn id="14" presetID="9" presetClass="entr" presetSubtype="0" fill="hold" nodeType="withEffect">
                                  <p:stCondLst>
                                    <p:cond delay="0"/>
                                  </p:stCondLst>
                                  <p:childTnLst>
                                    <p:set>
                                      <p:cBhvr>
                                        <p:cTn id="15" dur="1" fill="hold">
                                          <p:stCondLst>
                                            <p:cond delay="0"/>
                                          </p:stCondLst>
                                        </p:cTn>
                                        <p:tgtEl>
                                          <p:spTgt spid="58381"/>
                                        </p:tgtEl>
                                        <p:attrNameLst>
                                          <p:attrName>style.visibility</p:attrName>
                                        </p:attrNameLst>
                                      </p:cBhvr>
                                      <p:to>
                                        <p:strVal val="visible"/>
                                      </p:to>
                                    </p:set>
                                    <p:animEffect transition="in" filter="dissolve">
                                      <p:cBhvr>
                                        <p:cTn id="16" dur="500"/>
                                        <p:tgtEl>
                                          <p:spTgt spid="583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58382"/>
                                        </p:tgtEl>
                                        <p:attrNameLst>
                                          <p:attrName>style.visibility</p:attrName>
                                        </p:attrNameLst>
                                      </p:cBhvr>
                                      <p:to>
                                        <p:strVal val="visible"/>
                                      </p:to>
                                    </p:set>
                                    <p:animEffect transition="in" filter="dissolve">
                                      <p:cBhvr>
                                        <p:cTn id="21" dur="500"/>
                                        <p:tgtEl>
                                          <p:spTgt spid="5838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8380"/>
                                        </p:tgtEl>
                                        <p:attrNameLst>
                                          <p:attrName>style.visibility</p:attrName>
                                        </p:attrNameLst>
                                      </p:cBhvr>
                                      <p:to>
                                        <p:strVal val="visible"/>
                                      </p:to>
                                    </p:set>
                                    <p:anim calcmode="lin" valueType="num">
                                      <p:cBhvr additive="base">
                                        <p:cTn id="26" dur="500" fill="hold"/>
                                        <p:tgtEl>
                                          <p:spTgt spid="58380"/>
                                        </p:tgtEl>
                                        <p:attrNameLst>
                                          <p:attrName>ppt_x</p:attrName>
                                        </p:attrNameLst>
                                      </p:cBhvr>
                                      <p:tavLst>
                                        <p:tav tm="0">
                                          <p:val>
                                            <p:strVal val="#ppt_x"/>
                                          </p:val>
                                        </p:tav>
                                        <p:tav tm="100000">
                                          <p:val>
                                            <p:strVal val="#ppt_x"/>
                                          </p:val>
                                        </p:tav>
                                      </p:tavLst>
                                    </p:anim>
                                    <p:anim calcmode="lin" valueType="num">
                                      <p:cBhvr additive="base">
                                        <p:cTn id="27" dur="500" fill="hold"/>
                                        <p:tgtEl>
                                          <p:spTgt spid="583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6" grpId="0"/>
      <p:bldP spid="58378" grpId="0"/>
      <p:bldP spid="583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ußzeilenplatzhalter 1">
            <a:extLst>
              <a:ext uri="{FF2B5EF4-FFF2-40B4-BE49-F238E27FC236}">
                <a16:creationId xmlns:a16="http://schemas.microsoft.com/office/drawing/2014/main" id="{9B010C48-AD38-4102-BA0D-987AD7CC6E11}"/>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28675" name="Foliennummernplatzhalter 2">
            <a:extLst>
              <a:ext uri="{FF2B5EF4-FFF2-40B4-BE49-F238E27FC236}">
                <a16:creationId xmlns:a16="http://schemas.microsoft.com/office/drawing/2014/main" id="{D43BEF46-11E9-4EE8-B58A-10346659C644}"/>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9A24BF6F-BEED-4BB0-BFB1-C92F67B521B8}" type="slidenum">
              <a:rPr lang="de-DE" altLang="de-DE" sz="1200"/>
              <a:pPr algn="r" eaLnBrk="1" hangingPunct="1"/>
              <a:t>8</a:t>
            </a:fld>
            <a:endParaRPr lang="de-DE" altLang="de-DE" sz="1200"/>
          </a:p>
        </p:txBody>
      </p:sp>
      <p:sp>
        <p:nvSpPr>
          <p:cNvPr id="28676" name="Text Box 2">
            <a:extLst>
              <a:ext uri="{FF2B5EF4-FFF2-40B4-BE49-F238E27FC236}">
                <a16:creationId xmlns:a16="http://schemas.microsoft.com/office/drawing/2014/main" id="{3234FA0D-77AA-4109-9EDB-71EC314C394F}"/>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 Mechanische Wurfprinzipien</a:t>
            </a:r>
          </a:p>
        </p:txBody>
      </p:sp>
      <p:sp>
        <p:nvSpPr>
          <p:cNvPr id="155651" name="Text Box 3">
            <a:extLst>
              <a:ext uri="{FF2B5EF4-FFF2-40B4-BE49-F238E27FC236}">
                <a16:creationId xmlns:a16="http://schemas.microsoft.com/office/drawing/2014/main" id="{AC2B13BB-474B-42B9-880E-7A210C807B47}"/>
              </a:ext>
            </a:extLst>
          </p:cNvPr>
          <p:cNvSpPr txBox="1">
            <a:spLocks noChangeArrowheads="1"/>
          </p:cNvSpPr>
          <p:nvPr/>
        </p:nvSpPr>
        <p:spPr bwMode="auto">
          <a:xfrm>
            <a:off x="539750" y="1052513"/>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4.2.3  Werfen nach dem Schleuderprinzip</a:t>
            </a:r>
          </a:p>
        </p:txBody>
      </p:sp>
      <p:sp>
        <p:nvSpPr>
          <p:cNvPr id="59419" name="Text Box 27">
            <a:extLst>
              <a:ext uri="{FF2B5EF4-FFF2-40B4-BE49-F238E27FC236}">
                <a16:creationId xmlns:a16="http://schemas.microsoft.com/office/drawing/2014/main" id="{56919938-175F-4670-A319-CAB2F42AEBCE}"/>
              </a:ext>
            </a:extLst>
          </p:cNvPr>
          <p:cNvSpPr txBox="1">
            <a:spLocks noChangeArrowheads="1"/>
          </p:cNvSpPr>
          <p:nvPr/>
        </p:nvSpPr>
        <p:spPr bwMode="auto">
          <a:xfrm>
            <a:off x="539750" y="1989138"/>
            <a:ext cx="3960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Zentripetalkraft …</a:t>
            </a:r>
          </a:p>
        </p:txBody>
      </p:sp>
      <p:sp>
        <p:nvSpPr>
          <p:cNvPr id="59420" name="Text Box 28">
            <a:extLst>
              <a:ext uri="{FF2B5EF4-FFF2-40B4-BE49-F238E27FC236}">
                <a16:creationId xmlns:a16="http://schemas.microsoft.com/office/drawing/2014/main" id="{494FDE75-9D98-439F-8B1C-AD17E6DDE5A0}"/>
              </a:ext>
            </a:extLst>
          </p:cNvPr>
          <p:cNvSpPr txBox="1">
            <a:spLocks noChangeArrowheads="1"/>
          </p:cNvSpPr>
          <p:nvPr/>
        </p:nvSpPr>
        <p:spPr bwMode="auto">
          <a:xfrm>
            <a:off x="539750" y="3357563"/>
            <a:ext cx="3816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Tagentialkraft…</a:t>
            </a:r>
          </a:p>
        </p:txBody>
      </p:sp>
      <p:sp>
        <p:nvSpPr>
          <p:cNvPr id="28680" name="Text Box 32">
            <a:extLst>
              <a:ext uri="{FF2B5EF4-FFF2-40B4-BE49-F238E27FC236}">
                <a16:creationId xmlns:a16="http://schemas.microsoft.com/office/drawing/2014/main" id="{0587B701-36C7-4D71-9AFE-1A0401180F40}"/>
              </a:ext>
            </a:extLst>
          </p:cNvPr>
          <p:cNvSpPr txBox="1">
            <a:spLocks noChangeArrowheads="1"/>
          </p:cNvSpPr>
          <p:nvPr/>
        </p:nvSpPr>
        <p:spPr bwMode="auto">
          <a:xfrm>
            <a:off x="3635375" y="1844675"/>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endParaRPr lang="de-DE" altLang="de-DE"/>
          </a:p>
        </p:txBody>
      </p:sp>
      <p:sp>
        <p:nvSpPr>
          <p:cNvPr id="59426" name="Text Box 34">
            <a:extLst>
              <a:ext uri="{FF2B5EF4-FFF2-40B4-BE49-F238E27FC236}">
                <a16:creationId xmlns:a16="http://schemas.microsoft.com/office/drawing/2014/main" id="{79D946F4-5398-4003-B2BE-20530CFB1FE1}"/>
              </a:ext>
            </a:extLst>
          </p:cNvPr>
          <p:cNvSpPr txBox="1">
            <a:spLocks noChangeArrowheads="1"/>
          </p:cNvSpPr>
          <p:nvPr/>
        </p:nvSpPr>
        <p:spPr bwMode="auto">
          <a:xfrm>
            <a:off x="4572000" y="1628775"/>
            <a:ext cx="4321175" cy="4081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endParaRPr lang="de-DE" altLang="de-DE"/>
          </a:p>
          <a:p>
            <a:pPr eaLnBrk="1" hangingPunct="1">
              <a:spcBef>
                <a:spcPct val="50000"/>
              </a:spcBef>
            </a:pPr>
            <a:endParaRPr lang="de-DE" altLang="de-DE"/>
          </a:p>
          <a:p>
            <a:pPr eaLnBrk="1" hangingPunct="1">
              <a:spcBef>
                <a:spcPct val="50000"/>
              </a:spcBef>
            </a:pPr>
            <a:endParaRPr lang="de-DE" altLang="de-DE"/>
          </a:p>
          <a:p>
            <a:pPr eaLnBrk="1" hangingPunct="1">
              <a:spcBef>
                <a:spcPct val="50000"/>
              </a:spcBef>
            </a:pPr>
            <a:endParaRPr lang="de-DE" altLang="de-DE"/>
          </a:p>
          <a:p>
            <a:pPr eaLnBrk="1" hangingPunct="1">
              <a:spcBef>
                <a:spcPct val="50000"/>
              </a:spcBef>
            </a:pPr>
            <a:endParaRPr lang="de-DE" altLang="de-DE"/>
          </a:p>
          <a:p>
            <a:pPr eaLnBrk="1" hangingPunct="1">
              <a:spcBef>
                <a:spcPct val="50000"/>
              </a:spcBef>
            </a:pPr>
            <a:endParaRPr lang="de-DE" altLang="de-DE"/>
          </a:p>
          <a:p>
            <a:pPr eaLnBrk="1" hangingPunct="1">
              <a:spcBef>
                <a:spcPct val="50000"/>
              </a:spcBef>
            </a:pPr>
            <a:endParaRPr lang="de-DE" altLang="de-DE"/>
          </a:p>
          <a:p>
            <a:pPr eaLnBrk="1" hangingPunct="1">
              <a:spcBef>
                <a:spcPct val="50000"/>
              </a:spcBef>
            </a:pPr>
            <a:endParaRPr lang="de-DE" altLang="de-DE"/>
          </a:p>
          <a:p>
            <a:pPr eaLnBrk="1" hangingPunct="1">
              <a:spcBef>
                <a:spcPct val="50000"/>
              </a:spcBef>
            </a:pPr>
            <a:endParaRPr lang="de-DE" altLang="de-DE"/>
          </a:p>
          <a:p>
            <a:pPr eaLnBrk="1" hangingPunct="1">
              <a:spcBef>
                <a:spcPct val="50000"/>
              </a:spcBef>
            </a:pPr>
            <a:r>
              <a:rPr lang="de-DE" altLang="de-DE">
                <a:solidFill>
                  <a:schemeClr val="tx1"/>
                </a:solidFill>
                <a:hlinkClick r:id="rId3"/>
              </a:rPr>
              <a:t>www.wikipedia.de</a:t>
            </a:r>
            <a:endParaRPr lang="de-DE" altLang="de-DE">
              <a:solidFill>
                <a:schemeClr val="tx1"/>
              </a:solidFill>
            </a:endParaRPr>
          </a:p>
        </p:txBody>
      </p:sp>
      <p:pic>
        <p:nvPicPr>
          <p:cNvPr id="59427" name="Picture 35">
            <a:extLst>
              <a:ext uri="{FF2B5EF4-FFF2-40B4-BE49-F238E27FC236}">
                <a16:creationId xmlns:a16="http://schemas.microsoft.com/office/drawing/2014/main" id="{C425C7A0-7892-428B-A09C-FAAFF56EE1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989138"/>
            <a:ext cx="3810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28" name="Text Box 36">
            <a:extLst>
              <a:ext uri="{FF2B5EF4-FFF2-40B4-BE49-F238E27FC236}">
                <a16:creationId xmlns:a16="http://schemas.microsoft.com/office/drawing/2014/main" id="{56DA1DF8-FDCB-41EA-B3F5-8E0F0EDB13FC}"/>
              </a:ext>
            </a:extLst>
          </p:cNvPr>
          <p:cNvSpPr txBox="1">
            <a:spLocks noChangeArrowheads="1"/>
          </p:cNvSpPr>
          <p:nvPr/>
        </p:nvSpPr>
        <p:spPr bwMode="auto">
          <a:xfrm>
            <a:off x="611188" y="2349500"/>
            <a:ext cx="39608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 ist die Kraft, die das Objekt auf die Kreisbahn zwingt (beschleunigt).</a:t>
            </a:r>
          </a:p>
        </p:txBody>
      </p:sp>
      <p:sp>
        <p:nvSpPr>
          <p:cNvPr id="59429" name="Text Box 37">
            <a:extLst>
              <a:ext uri="{FF2B5EF4-FFF2-40B4-BE49-F238E27FC236}">
                <a16:creationId xmlns:a16="http://schemas.microsoft.com/office/drawing/2014/main" id="{19EE7C6E-4B63-4B54-A368-1CC98EED7E80}"/>
              </a:ext>
            </a:extLst>
          </p:cNvPr>
          <p:cNvSpPr txBox="1">
            <a:spLocks noChangeArrowheads="1"/>
          </p:cNvSpPr>
          <p:nvPr/>
        </p:nvSpPr>
        <p:spPr bwMode="auto">
          <a:xfrm>
            <a:off x="755650" y="3716338"/>
            <a:ext cx="367188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 ist die Kraft, die das Objekt auf der Kreisbahn beschleunigt (und dadurch schneller macht).</a:t>
            </a:r>
          </a:p>
        </p:txBody>
      </p:sp>
      <p:sp>
        <p:nvSpPr>
          <p:cNvPr id="59430" name="Text Box 38">
            <a:extLst>
              <a:ext uri="{FF2B5EF4-FFF2-40B4-BE49-F238E27FC236}">
                <a16:creationId xmlns:a16="http://schemas.microsoft.com/office/drawing/2014/main" id="{E5ECF3E8-D73E-4841-A5AD-6512F3DB7D3F}"/>
              </a:ext>
            </a:extLst>
          </p:cNvPr>
          <p:cNvSpPr txBox="1">
            <a:spLocks noChangeArrowheads="1"/>
          </p:cNvSpPr>
          <p:nvPr/>
        </p:nvSpPr>
        <p:spPr bwMode="auto">
          <a:xfrm>
            <a:off x="827088" y="4797425"/>
            <a:ext cx="3097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i="1">
                <a:sym typeface="Wingdings" panose="05000000000000000000" pitchFamily="2" charset="2"/>
              </a:rPr>
              <a:t> </a:t>
            </a:r>
            <a:r>
              <a:rPr lang="de-DE" altLang="de-DE" i="1">
                <a:hlinkClick r:id="rId5" action="ppaction://hlinksldjump"/>
              </a:rPr>
              <a:t>Vektorielle Zerlegung</a:t>
            </a:r>
            <a:endParaRPr lang="de-DE" altLang="de-DE" i="1"/>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blinds(horizontal)">
                                      <p:cBhvr>
                                        <p:cTn id="7" dur="500"/>
                                        <p:tgtEl>
                                          <p:spTgt spid="155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426"/>
                                        </p:tgtEl>
                                        <p:attrNameLst>
                                          <p:attrName>style.visibility</p:attrName>
                                        </p:attrNameLst>
                                      </p:cBhvr>
                                      <p:to>
                                        <p:strVal val="visible"/>
                                      </p:to>
                                    </p:set>
                                    <p:animEffect transition="in" filter="dissolve">
                                      <p:cBhvr>
                                        <p:cTn id="12" dur="500"/>
                                        <p:tgtEl>
                                          <p:spTgt spid="59426"/>
                                        </p:tgtEl>
                                      </p:cBhvr>
                                    </p:animEffect>
                                  </p:childTnLst>
                                </p:cTn>
                              </p:par>
                              <p:par>
                                <p:cTn id="13" presetID="9" presetClass="entr" presetSubtype="0" fill="hold" nodeType="withEffect">
                                  <p:stCondLst>
                                    <p:cond delay="0"/>
                                  </p:stCondLst>
                                  <p:childTnLst>
                                    <p:set>
                                      <p:cBhvr>
                                        <p:cTn id="14" dur="1" fill="hold">
                                          <p:stCondLst>
                                            <p:cond delay="0"/>
                                          </p:stCondLst>
                                        </p:cTn>
                                        <p:tgtEl>
                                          <p:spTgt spid="59427"/>
                                        </p:tgtEl>
                                        <p:attrNameLst>
                                          <p:attrName>style.visibility</p:attrName>
                                        </p:attrNameLst>
                                      </p:cBhvr>
                                      <p:to>
                                        <p:strVal val="visible"/>
                                      </p:to>
                                    </p:set>
                                    <p:animEffect transition="in" filter="dissolve">
                                      <p:cBhvr>
                                        <p:cTn id="15" dur="500"/>
                                        <p:tgtEl>
                                          <p:spTgt spid="594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9419"/>
                                        </p:tgtEl>
                                        <p:attrNameLst>
                                          <p:attrName>style.visibility</p:attrName>
                                        </p:attrNameLst>
                                      </p:cBhvr>
                                      <p:to>
                                        <p:strVal val="visible"/>
                                      </p:to>
                                    </p:set>
                                    <p:anim calcmode="lin" valueType="num">
                                      <p:cBhvr additive="base">
                                        <p:cTn id="20" dur="500" fill="hold"/>
                                        <p:tgtEl>
                                          <p:spTgt spid="59419"/>
                                        </p:tgtEl>
                                        <p:attrNameLst>
                                          <p:attrName>ppt_x</p:attrName>
                                        </p:attrNameLst>
                                      </p:cBhvr>
                                      <p:tavLst>
                                        <p:tav tm="0">
                                          <p:val>
                                            <p:strVal val="#ppt_x"/>
                                          </p:val>
                                        </p:tav>
                                        <p:tav tm="100000">
                                          <p:val>
                                            <p:strVal val="#ppt_x"/>
                                          </p:val>
                                        </p:tav>
                                      </p:tavLst>
                                    </p:anim>
                                    <p:anim calcmode="lin" valueType="num">
                                      <p:cBhvr additive="base">
                                        <p:cTn id="21" dur="500" fill="hold"/>
                                        <p:tgtEl>
                                          <p:spTgt spid="59419"/>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59428"/>
                                        </p:tgtEl>
                                        <p:attrNameLst>
                                          <p:attrName>style.visibility</p:attrName>
                                        </p:attrNameLst>
                                      </p:cBhvr>
                                      <p:to>
                                        <p:strVal val="visible"/>
                                      </p:to>
                                    </p:set>
                                    <p:anim calcmode="lin" valueType="num">
                                      <p:cBhvr additive="base">
                                        <p:cTn id="25" dur="500" fill="hold"/>
                                        <p:tgtEl>
                                          <p:spTgt spid="59428"/>
                                        </p:tgtEl>
                                        <p:attrNameLst>
                                          <p:attrName>ppt_x</p:attrName>
                                        </p:attrNameLst>
                                      </p:cBhvr>
                                      <p:tavLst>
                                        <p:tav tm="0">
                                          <p:val>
                                            <p:strVal val="#ppt_x"/>
                                          </p:val>
                                        </p:tav>
                                        <p:tav tm="100000">
                                          <p:val>
                                            <p:strVal val="#ppt_x"/>
                                          </p:val>
                                        </p:tav>
                                      </p:tavLst>
                                    </p:anim>
                                    <p:anim calcmode="lin" valueType="num">
                                      <p:cBhvr additive="base">
                                        <p:cTn id="26" dur="500" fill="hold"/>
                                        <p:tgtEl>
                                          <p:spTgt spid="5942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9420"/>
                                        </p:tgtEl>
                                        <p:attrNameLst>
                                          <p:attrName>style.visibility</p:attrName>
                                        </p:attrNameLst>
                                      </p:cBhvr>
                                      <p:to>
                                        <p:strVal val="visible"/>
                                      </p:to>
                                    </p:set>
                                    <p:anim calcmode="lin" valueType="num">
                                      <p:cBhvr additive="base">
                                        <p:cTn id="31" dur="500" fill="hold"/>
                                        <p:tgtEl>
                                          <p:spTgt spid="59420"/>
                                        </p:tgtEl>
                                        <p:attrNameLst>
                                          <p:attrName>ppt_x</p:attrName>
                                        </p:attrNameLst>
                                      </p:cBhvr>
                                      <p:tavLst>
                                        <p:tav tm="0">
                                          <p:val>
                                            <p:strVal val="#ppt_x"/>
                                          </p:val>
                                        </p:tav>
                                        <p:tav tm="100000">
                                          <p:val>
                                            <p:strVal val="#ppt_x"/>
                                          </p:val>
                                        </p:tav>
                                      </p:tavLst>
                                    </p:anim>
                                    <p:anim calcmode="lin" valueType="num">
                                      <p:cBhvr additive="base">
                                        <p:cTn id="32" dur="500" fill="hold"/>
                                        <p:tgtEl>
                                          <p:spTgt spid="59420"/>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59429"/>
                                        </p:tgtEl>
                                        <p:attrNameLst>
                                          <p:attrName>style.visibility</p:attrName>
                                        </p:attrNameLst>
                                      </p:cBhvr>
                                      <p:to>
                                        <p:strVal val="visible"/>
                                      </p:to>
                                    </p:set>
                                    <p:anim calcmode="lin" valueType="num">
                                      <p:cBhvr additive="base">
                                        <p:cTn id="36" dur="500" fill="hold"/>
                                        <p:tgtEl>
                                          <p:spTgt spid="59429"/>
                                        </p:tgtEl>
                                        <p:attrNameLst>
                                          <p:attrName>ppt_x</p:attrName>
                                        </p:attrNameLst>
                                      </p:cBhvr>
                                      <p:tavLst>
                                        <p:tav tm="0">
                                          <p:val>
                                            <p:strVal val="#ppt_x"/>
                                          </p:val>
                                        </p:tav>
                                        <p:tav tm="100000">
                                          <p:val>
                                            <p:strVal val="#ppt_x"/>
                                          </p:val>
                                        </p:tav>
                                      </p:tavLst>
                                    </p:anim>
                                    <p:anim calcmode="lin" valueType="num">
                                      <p:cBhvr additive="base">
                                        <p:cTn id="37" dur="500" fill="hold"/>
                                        <p:tgtEl>
                                          <p:spTgt spid="59429"/>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1000"/>
                            </p:stCondLst>
                            <p:childTnLst>
                              <p:par>
                                <p:cTn id="39" presetID="9" presetClass="entr" presetSubtype="0" fill="hold" grpId="0" nodeType="afterEffect">
                                  <p:stCondLst>
                                    <p:cond delay="2000"/>
                                  </p:stCondLst>
                                  <p:childTnLst>
                                    <p:set>
                                      <p:cBhvr>
                                        <p:cTn id="40" dur="1" fill="hold">
                                          <p:stCondLst>
                                            <p:cond delay="0"/>
                                          </p:stCondLst>
                                        </p:cTn>
                                        <p:tgtEl>
                                          <p:spTgt spid="59430"/>
                                        </p:tgtEl>
                                        <p:attrNameLst>
                                          <p:attrName>style.visibility</p:attrName>
                                        </p:attrNameLst>
                                      </p:cBhvr>
                                      <p:to>
                                        <p:strVal val="visible"/>
                                      </p:to>
                                    </p:set>
                                    <p:animEffect transition="in" filter="dissolve">
                                      <p:cBhvr>
                                        <p:cTn id="41" dur="500"/>
                                        <p:tgtEl>
                                          <p:spTgt spid="59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59419" grpId="0"/>
      <p:bldP spid="59420" grpId="0"/>
      <p:bldP spid="59426" grpId="0" animBg="1"/>
      <p:bldP spid="59428" grpId="0"/>
      <p:bldP spid="59429" grpId="0"/>
      <p:bldP spid="594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ußzeilenplatzhalter 1">
            <a:extLst>
              <a:ext uri="{FF2B5EF4-FFF2-40B4-BE49-F238E27FC236}">
                <a16:creationId xmlns:a16="http://schemas.microsoft.com/office/drawing/2014/main" id="{0197DCDA-7E87-4A80-B431-DF3B5CF1751E}"/>
              </a:ext>
            </a:extLst>
          </p:cNvPr>
          <p:cNvSpPr txBox="1">
            <a:spLocks noGrp="1"/>
          </p:cNvSpPr>
          <p:nvPr/>
        </p:nvSpPr>
        <p:spPr bwMode="auto">
          <a:xfrm>
            <a:off x="31242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r>
              <a:rPr lang="de-DE" altLang="de-DE" sz="1200"/>
              <a:t> </a:t>
            </a:r>
          </a:p>
        </p:txBody>
      </p:sp>
      <p:sp>
        <p:nvSpPr>
          <p:cNvPr id="30723" name="Foliennummernplatzhalter 2">
            <a:extLst>
              <a:ext uri="{FF2B5EF4-FFF2-40B4-BE49-F238E27FC236}">
                <a16:creationId xmlns:a16="http://schemas.microsoft.com/office/drawing/2014/main" id="{785EBD62-8A47-4770-B007-C87B1B63B5C7}"/>
              </a:ext>
            </a:extLst>
          </p:cNvPr>
          <p:cNvSpPr txBox="1">
            <a:spLocks noGrp="1"/>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r" eaLnBrk="1" hangingPunct="1"/>
            <a:fld id="{668D2E80-3375-4250-AC46-2D7C430BE501}" type="slidenum">
              <a:rPr lang="de-DE" altLang="de-DE" sz="1200"/>
              <a:pPr algn="r" eaLnBrk="1" hangingPunct="1"/>
              <a:t>9</a:t>
            </a:fld>
            <a:endParaRPr lang="de-DE" altLang="de-DE" sz="1200"/>
          </a:p>
        </p:txBody>
      </p:sp>
      <p:sp>
        <p:nvSpPr>
          <p:cNvPr id="30724" name="Text Box 2">
            <a:extLst>
              <a:ext uri="{FF2B5EF4-FFF2-40B4-BE49-F238E27FC236}">
                <a16:creationId xmlns:a16="http://schemas.microsoft.com/office/drawing/2014/main" id="{DBFF3437-66AB-4A81-A218-CC7C8D6C7DD9}"/>
              </a:ext>
            </a:extLst>
          </p:cNvPr>
          <p:cNvSpPr txBox="1">
            <a:spLocks noChangeArrowheads="1"/>
          </p:cNvSpPr>
          <p:nvPr/>
        </p:nvSpPr>
        <p:spPr bwMode="auto">
          <a:xfrm>
            <a:off x="468313" y="62071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 Mechanische Wurfprinzipien</a:t>
            </a:r>
          </a:p>
        </p:txBody>
      </p:sp>
      <p:sp>
        <p:nvSpPr>
          <p:cNvPr id="30725" name="Text Box 3">
            <a:extLst>
              <a:ext uri="{FF2B5EF4-FFF2-40B4-BE49-F238E27FC236}">
                <a16:creationId xmlns:a16="http://schemas.microsoft.com/office/drawing/2014/main" id="{A58BB77C-B197-4EAF-8E29-F71350D55CEF}"/>
              </a:ext>
            </a:extLst>
          </p:cNvPr>
          <p:cNvSpPr txBox="1">
            <a:spLocks noChangeArrowheads="1"/>
          </p:cNvSpPr>
          <p:nvPr/>
        </p:nvSpPr>
        <p:spPr bwMode="auto">
          <a:xfrm>
            <a:off x="539750" y="1052513"/>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a:t>4.2.3  Werfen nach dem Schleuderprinzip</a:t>
            </a:r>
          </a:p>
        </p:txBody>
      </p:sp>
      <p:sp>
        <p:nvSpPr>
          <p:cNvPr id="30726" name="Text Box 8">
            <a:extLst>
              <a:ext uri="{FF2B5EF4-FFF2-40B4-BE49-F238E27FC236}">
                <a16:creationId xmlns:a16="http://schemas.microsoft.com/office/drawing/2014/main" id="{586A5E10-DE41-4ADD-A7EC-C29F2CAE10BE}"/>
              </a:ext>
            </a:extLst>
          </p:cNvPr>
          <p:cNvSpPr txBox="1">
            <a:spLocks noChangeArrowheads="1"/>
          </p:cNvSpPr>
          <p:nvPr/>
        </p:nvSpPr>
        <p:spPr bwMode="auto">
          <a:xfrm>
            <a:off x="3635375" y="1844675"/>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endParaRPr lang="de-DE" altLang="de-DE"/>
          </a:p>
        </p:txBody>
      </p:sp>
      <p:pic>
        <p:nvPicPr>
          <p:cNvPr id="30727" name="Grafik 4">
            <a:extLst>
              <a:ext uri="{FF2B5EF4-FFF2-40B4-BE49-F238E27FC236}">
                <a16:creationId xmlns:a16="http://schemas.microsoft.com/office/drawing/2014/main" id="{39D6847E-068B-48B1-85A7-9E4AC392AC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700213"/>
            <a:ext cx="6500813"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5" name="Line 15">
            <a:extLst>
              <a:ext uri="{FF2B5EF4-FFF2-40B4-BE49-F238E27FC236}">
                <a16:creationId xmlns:a16="http://schemas.microsoft.com/office/drawing/2014/main" id="{2226C84C-D36A-42B7-8A65-F798775C9E51}"/>
              </a:ext>
            </a:extLst>
          </p:cNvPr>
          <p:cNvSpPr>
            <a:spLocks noChangeShapeType="1"/>
          </p:cNvSpPr>
          <p:nvPr/>
        </p:nvSpPr>
        <p:spPr bwMode="auto">
          <a:xfrm flipV="1">
            <a:off x="5786438" y="4164013"/>
            <a:ext cx="9525" cy="150018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6816" name="Line 16">
            <a:extLst>
              <a:ext uri="{FF2B5EF4-FFF2-40B4-BE49-F238E27FC236}">
                <a16:creationId xmlns:a16="http://schemas.microsoft.com/office/drawing/2014/main" id="{9E1E1674-7FD5-4F2C-A2D7-10D476C3F807}"/>
              </a:ext>
            </a:extLst>
          </p:cNvPr>
          <p:cNvSpPr>
            <a:spLocks noChangeShapeType="1"/>
          </p:cNvSpPr>
          <p:nvPr/>
        </p:nvSpPr>
        <p:spPr bwMode="auto">
          <a:xfrm flipV="1">
            <a:off x="5795963" y="5661025"/>
            <a:ext cx="360362" cy="0"/>
          </a:xfrm>
          <a:prstGeom prst="line">
            <a:avLst/>
          </a:prstGeom>
          <a:noFill/>
          <a:ln w="571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6819" name="Line 19">
            <a:extLst>
              <a:ext uri="{FF2B5EF4-FFF2-40B4-BE49-F238E27FC236}">
                <a16:creationId xmlns:a16="http://schemas.microsoft.com/office/drawing/2014/main" id="{530EF509-F556-407D-B0A1-4DB5CDDCF659}"/>
              </a:ext>
            </a:extLst>
          </p:cNvPr>
          <p:cNvSpPr>
            <a:spLocks noChangeShapeType="1"/>
          </p:cNvSpPr>
          <p:nvPr/>
        </p:nvSpPr>
        <p:spPr bwMode="auto">
          <a:xfrm>
            <a:off x="5800725" y="4206875"/>
            <a:ext cx="360363" cy="0"/>
          </a:xfrm>
          <a:prstGeom prst="line">
            <a:avLst/>
          </a:prstGeom>
          <a:noFill/>
          <a:ln w="571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6820" name="Line 20">
            <a:extLst>
              <a:ext uri="{FF2B5EF4-FFF2-40B4-BE49-F238E27FC236}">
                <a16:creationId xmlns:a16="http://schemas.microsoft.com/office/drawing/2014/main" id="{A31F05C2-A4F7-49A6-976F-CC79119A7D54}"/>
              </a:ext>
            </a:extLst>
          </p:cNvPr>
          <p:cNvSpPr>
            <a:spLocks noChangeShapeType="1"/>
          </p:cNvSpPr>
          <p:nvPr/>
        </p:nvSpPr>
        <p:spPr bwMode="auto">
          <a:xfrm>
            <a:off x="6156325" y="4221163"/>
            <a:ext cx="0" cy="1439862"/>
          </a:xfrm>
          <a:prstGeom prst="line">
            <a:avLst/>
          </a:prstGeom>
          <a:noFill/>
          <a:ln w="571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6821" name="Text Box 21">
            <a:extLst>
              <a:ext uri="{FF2B5EF4-FFF2-40B4-BE49-F238E27FC236}">
                <a16:creationId xmlns:a16="http://schemas.microsoft.com/office/drawing/2014/main" id="{8F885250-B827-44A0-B66A-A24E7B41D478}"/>
              </a:ext>
            </a:extLst>
          </p:cNvPr>
          <p:cNvSpPr txBox="1">
            <a:spLocks noChangeArrowheads="1"/>
          </p:cNvSpPr>
          <p:nvPr/>
        </p:nvSpPr>
        <p:spPr bwMode="auto">
          <a:xfrm>
            <a:off x="7596188" y="4868863"/>
            <a:ext cx="12969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eaLnBrk="1" hangingPunct="1">
              <a:spcBef>
                <a:spcPct val="50000"/>
              </a:spcBef>
            </a:pPr>
            <a:r>
              <a:rPr lang="de-DE" altLang="de-DE" dirty="0">
                <a:hlinkClick r:id="rId4" action="ppaction://hlinksldjump"/>
              </a:rPr>
              <a:t>Vgl. Kraft als Vektor (Seite 56)</a:t>
            </a:r>
            <a:endParaRPr lang="de-DE" altLang="de-DE"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6815"/>
                                        </p:tgtEl>
                                        <p:attrNameLst>
                                          <p:attrName>style.visibility</p:attrName>
                                        </p:attrNameLst>
                                      </p:cBhvr>
                                      <p:to>
                                        <p:strVal val="visible"/>
                                      </p:to>
                                    </p:set>
                                    <p:anim calcmode="lin" valueType="num">
                                      <p:cBhvr>
                                        <p:cTn id="7" dur="1000" fill="hold"/>
                                        <p:tgtEl>
                                          <p:spTgt spid="76815"/>
                                        </p:tgtEl>
                                        <p:attrNameLst>
                                          <p:attrName>ppt_w</p:attrName>
                                        </p:attrNameLst>
                                      </p:cBhvr>
                                      <p:tavLst>
                                        <p:tav tm="0">
                                          <p:val>
                                            <p:strVal val="#ppt_w*0.70"/>
                                          </p:val>
                                        </p:tav>
                                        <p:tav tm="100000">
                                          <p:val>
                                            <p:strVal val="#ppt_w"/>
                                          </p:val>
                                        </p:tav>
                                      </p:tavLst>
                                    </p:anim>
                                    <p:anim calcmode="lin" valueType="num">
                                      <p:cBhvr>
                                        <p:cTn id="8" dur="1000" fill="hold"/>
                                        <p:tgtEl>
                                          <p:spTgt spid="76815"/>
                                        </p:tgtEl>
                                        <p:attrNameLst>
                                          <p:attrName>ppt_h</p:attrName>
                                        </p:attrNameLst>
                                      </p:cBhvr>
                                      <p:tavLst>
                                        <p:tav tm="0">
                                          <p:val>
                                            <p:strVal val="#ppt_h"/>
                                          </p:val>
                                        </p:tav>
                                        <p:tav tm="100000">
                                          <p:val>
                                            <p:strVal val="#ppt_h"/>
                                          </p:val>
                                        </p:tav>
                                      </p:tavLst>
                                    </p:anim>
                                    <p:animEffect transition="in" filter="fade">
                                      <p:cBhvr>
                                        <p:cTn id="9" dur="1000"/>
                                        <p:tgtEl>
                                          <p:spTgt spid="76815"/>
                                        </p:tgtEl>
                                      </p:cBhvr>
                                    </p:animEffect>
                                  </p:childTnLst>
                                </p:cTn>
                              </p:par>
                            </p:childTnLst>
                          </p:cTn>
                        </p:par>
                        <p:par>
                          <p:cTn id="10" fill="hold" nodeType="afterGroup">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76821"/>
                                        </p:tgtEl>
                                        <p:attrNameLst>
                                          <p:attrName>style.visibility</p:attrName>
                                        </p:attrNameLst>
                                      </p:cBhvr>
                                      <p:to>
                                        <p:strVal val="visible"/>
                                      </p:to>
                                    </p:set>
                                    <p:animEffect transition="in" filter="dissolve">
                                      <p:cBhvr>
                                        <p:cTn id="13" dur="500"/>
                                        <p:tgtEl>
                                          <p:spTgt spid="768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76816"/>
                                        </p:tgtEl>
                                        <p:attrNameLst>
                                          <p:attrName>style.visibility</p:attrName>
                                        </p:attrNameLst>
                                      </p:cBhvr>
                                      <p:to>
                                        <p:strVal val="visible"/>
                                      </p:to>
                                    </p:set>
                                    <p:anim calcmode="lin" valueType="num">
                                      <p:cBhvr>
                                        <p:cTn id="18" dur="1000" fill="hold"/>
                                        <p:tgtEl>
                                          <p:spTgt spid="76816"/>
                                        </p:tgtEl>
                                        <p:attrNameLst>
                                          <p:attrName>ppt_w</p:attrName>
                                        </p:attrNameLst>
                                      </p:cBhvr>
                                      <p:tavLst>
                                        <p:tav tm="0">
                                          <p:val>
                                            <p:strVal val="#ppt_w*0.70"/>
                                          </p:val>
                                        </p:tav>
                                        <p:tav tm="100000">
                                          <p:val>
                                            <p:strVal val="#ppt_w"/>
                                          </p:val>
                                        </p:tav>
                                      </p:tavLst>
                                    </p:anim>
                                    <p:anim calcmode="lin" valueType="num">
                                      <p:cBhvr>
                                        <p:cTn id="19" dur="1000" fill="hold"/>
                                        <p:tgtEl>
                                          <p:spTgt spid="76816"/>
                                        </p:tgtEl>
                                        <p:attrNameLst>
                                          <p:attrName>ppt_h</p:attrName>
                                        </p:attrNameLst>
                                      </p:cBhvr>
                                      <p:tavLst>
                                        <p:tav tm="0">
                                          <p:val>
                                            <p:strVal val="#ppt_h"/>
                                          </p:val>
                                        </p:tav>
                                        <p:tav tm="100000">
                                          <p:val>
                                            <p:strVal val="#ppt_h"/>
                                          </p:val>
                                        </p:tav>
                                      </p:tavLst>
                                    </p:anim>
                                    <p:animEffect transition="in" filter="fade">
                                      <p:cBhvr>
                                        <p:cTn id="20" dur="1000"/>
                                        <p:tgtEl>
                                          <p:spTgt spid="768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nodeType="clickEffect">
                                  <p:stCondLst>
                                    <p:cond delay="0"/>
                                  </p:stCondLst>
                                  <p:childTnLst>
                                    <p:set>
                                      <p:cBhvr>
                                        <p:cTn id="24" dur="1" fill="hold">
                                          <p:stCondLst>
                                            <p:cond delay="0"/>
                                          </p:stCondLst>
                                        </p:cTn>
                                        <p:tgtEl>
                                          <p:spTgt spid="76820"/>
                                        </p:tgtEl>
                                        <p:attrNameLst>
                                          <p:attrName>style.visibility</p:attrName>
                                        </p:attrNameLst>
                                      </p:cBhvr>
                                      <p:to>
                                        <p:strVal val="visible"/>
                                      </p:to>
                                    </p:set>
                                    <p:anim calcmode="lin" valueType="num">
                                      <p:cBhvr>
                                        <p:cTn id="25" dur="1000" fill="hold"/>
                                        <p:tgtEl>
                                          <p:spTgt spid="76820"/>
                                        </p:tgtEl>
                                        <p:attrNameLst>
                                          <p:attrName>ppt_w</p:attrName>
                                        </p:attrNameLst>
                                      </p:cBhvr>
                                      <p:tavLst>
                                        <p:tav tm="0">
                                          <p:val>
                                            <p:strVal val="#ppt_w*0.70"/>
                                          </p:val>
                                        </p:tav>
                                        <p:tav tm="100000">
                                          <p:val>
                                            <p:strVal val="#ppt_w"/>
                                          </p:val>
                                        </p:tav>
                                      </p:tavLst>
                                    </p:anim>
                                    <p:anim calcmode="lin" valueType="num">
                                      <p:cBhvr>
                                        <p:cTn id="26" dur="1000" fill="hold"/>
                                        <p:tgtEl>
                                          <p:spTgt spid="76820"/>
                                        </p:tgtEl>
                                        <p:attrNameLst>
                                          <p:attrName>ppt_h</p:attrName>
                                        </p:attrNameLst>
                                      </p:cBhvr>
                                      <p:tavLst>
                                        <p:tav tm="0">
                                          <p:val>
                                            <p:strVal val="#ppt_h"/>
                                          </p:val>
                                        </p:tav>
                                        <p:tav tm="100000">
                                          <p:val>
                                            <p:strVal val="#ppt_h"/>
                                          </p:val>
                                        </p:tav>
                                      </p:tavLst>
                                    </p:anim>
                                    <p:animEffect transition="in" filter="fade">
                                      <p:cBhvr>
                                        <p:cTn id="27" dur="1000"/>
                                        <p:tgtEl>
                                          <p:spTgt spid="76820"/>
                                        </p:tgtEl>
                                      </p:cBhvr>
                                    </p:animEffect>
                                  </p:childTnLst>
                                </p:cTn>
                              </p:par>
                              <p:par>
                                <p:cTn id="28" presetID="55" presetClass="entr" presetSubtype="0" fill="hold" nodeType="withEffect">
                                  <p:stCondLst>
                                    <p:cond delay="0"/>
                                  </p:stCondLst>
                                  <p:childTnLst>
                                    <p:set>
                                      <p:cBhvr>
                                        <p:cTn id="29" dur="1" fill="hold">
                                          <p:stCondLst>
                                            <p:cond delay="0"/>
                                          </p:stCondLst>
                                        </p:cTn>
                                        <p:tgtEl>
                                          <p:spTgt spid="76819"/>
                                        </p:tgtEl>
                                        <p:attrNameLst>
                                          <p:attrName>style.visibility</p:attrName>
                                        </p:attrNameLst>
                                      </p:cBhvr>
                                      <p:to>
                                        <p:strVal val="visible"/>
                                      </p:to>
                                    </p:set>
                                    <p:anim calcmode="lin" valueType="num">
                                      <p:cBhvr>
                                        <p:cTn id="30" dur="1000" fill="hold"/>
                                        <p:tgtEl>
                                          <p:spTgt spid="76819"/>
                                        </p:tgtEl>
                                        <p:attrNameLst>
                                          <p:attrName>ppt_w</p:attrName>
                                        </p:attrNameLst>
                                      </p:cBhvr>
                                      <p:tavLst>
                                        <p:tav tm="0">
                                          <p:val>
                                            <p:strVal val="#ppt_w*0.70"/>
                                          </p:val>
                                        </p:tav>
                                        <p:tav tm="100000">
                                          <p:val>
                                            <p:strVal val="#ppt_w"/>
                                          </p:val>
                                        </p:tav>
                                      </p:tavLst>
                                    </p:anim>
                                    <p:anim calcmode="lin" valueType="num">
                                      <p:cBhvr>
                                        <p:cTn id="31" dur="1000" fill="hold"/>
                                        <p:tgtEl>
                                          <p:spTgt spid="76819"/>
                                        </p:tgtEl>
                                        <p:attrNameLst>
                                          <p:attrName>ppt_h</p:attrName>
                                        </p:attrNameLst>
                                      </p:cBhvr>
                                      <p:tavLst>
                                        <p:tav tm="0">
                                          <p:val>
                                            <p:strVal val="#ppt_h"/>
                                          </p:val>
                                        </p:tav>
                                        <p:tav tm="100000">
                                          <p:val>
                                            <p:strVal val="#ppt_h"/>
                                          </p:val>
                                        </p:tav>
                                      </p:tavLst>
                                    </p:anim>
                                    <p:animEffect transition="in" filter="fade">
                                      <p:cBhvr>
                                        <p:cTn id="32" dur="1000"/>
                                        <p:tgtEl>
                                          <p:spTgt spid="76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1" grpId="0"/>
    </p:bld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bg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1760</Words>
  <Application>Microsoft Office PowerPoint</Application>
  <PresentationFormat>Bildschirmpräsentation (4:3)</PresentationFormat>
  <Paragraphs>302</Paragraphs>
  <Slides>30</Slides>
  <Notes>20</Notes>
  <HiddenSlides>0</HiddenSlides>
  <MMClips>1</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30</vt:i4>
      </vt:variant>
    </vt:vector>
  </HeadingPairs>
  <TitlesOfParts>
    <vt:vector size="37" baseType="lpstr">
      <vt:lpstr>Arial</vt:lpstr>
      <vt:lpstr>Garamond</vt:lpstr>
      <vt:lpstr>Times New Roman</vt:lpstr>
      <vt:lpstr>Verdana</vt:lpstr>
      <vt:lpstr>Wingdings</vt:lpstr>
      <vt:lpstr>Standarddesign</vt:lpstr>
      <vt:lpstr>Diagramm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Andreas Wenz</dc:creator>
  <cp:lastModifiedBy>Jim Knopf</cp:lastModifiedBy>
  <cp:revision>384</cp:revision>
  <dcterms:created xsi:type="dcterms:W3CDTF">2003-09-17T18:40:49Z</dcterms:created>
  <dcterms:modified xsi:type="dcterms:W3CDTF">2020-02-02T11:03:25Z</dcterms:modified>
</cp:coreProperties>
</file>